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Lexend SemiBold"/>
      <p:regular r:id="rId51"/>
      <p:bold r:id="rId52"/>
    </p:embeddedFont>
    <p:embeddedFont>
      <p:font typeface="Roboto"/>
      <p:regular r:id="rId53"/>
      <p:bold r:id="rId54"/>
      <p:italic r:id="rId55"/>
      <p:boldItalic r:id="rId56"/>
    </p:embeddedFont>
    <p:embeddedFont>
      <p:font typeface="Lexend Light"/>
      <p:regular r:id="rId57"/>
      <p:bold r:id="rId58"/>
    </p:embeddedFont>
    <p:embeddedFont>
      <p:font typeface="Nunito"/>
      <p:regular r:id="rId59"/>
      <p:bold r:id="rId60"/>
      <p:italic r:id="rId61"/>
      <p:boldItalic r:id="rId62"/>
    </p:embeddedFont>
    <p:embeddedFont>
      <p:font typeface="Lexend Medium"/>
      <p:regular r:id="rId63"/>
      <p:bold r:id="rId64"/>
    </p:embeddedFont>
    <p:embeddedFont>
      <p:font typeface="Lexend"/>
      <p:regular r:id="rId65"/>
      <p:bold r:id="rId66"/>
    </p:embeddedFont>
    <p:embeddedFont>
      <p:font typeface="Helvetica Neue Light"/>
      <p:regular r:id="rId67"/>
      <p:bold r:id="rId68"/>
      <p:italic r:id="rId69"/>
      <p:boldItalic r:id="rId70"/>
    </p:embeddedFont>
    <p:embeddedFont>
      <p:font typeface="Roboto Mono"/>
      <p:regular r:id="rId71"/>
      <p:bold r:id="rId72"/>
      <p:italic r:id="rId73"/>
      <p:boldItalic r:id="rId74"/>
    </p:embeddedFont>
    <p:embeddedFont>
      <p:font typeface="Karl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inicius Andrad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F74BDB-A964-4C0B-AB76-270C6661F96D}">
  <a:tblStyle styleId="{D1F74BDB-A964-4C0B-AB76-270C6661F96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4.xml"/><Relationship Id="rId75" Type="http://schemas.openxmlformats.org/officeDocument/2006/relationships/font" Target="fonts/Karla-regular.fntdata"/><Relationship Id="rId30" Type="http://schemas.openxmlformats.org/officeDocument/2006/relationships/slide" Target="slides/slide23.xml"/><Relationship Id="rId74" Type="http://schemas.openxmlformats.org/officeDocument/2006/relationships/font" Target="fonts/RobotoMono-boldItalic.fntdata"/><Relationship Id="rId33" Type="http://schemas.openxmlformats.org/officeDocument/2006/relationships/slide" Target="slides/slide26.xml"/><Relationship Id="rId77" Type="http://schemas.openxmlformats.org/officeDocument/2006/relationships/font" Target="fonts/Karla-italic.fntdata"/><Relationship Id="rId32" Type="http://schemas.openxmlformats.org/officeDocument/2006/relationships/slide" Target="slides/slide25.xml"/><Relationship Id="rId76" Type="http://schemas.openxmlformats.org/officeDocument/2006/relationships/font" Target="fonts/Karla-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Karla-boldItalic.fntdata"/><Relationship Id="rId71" Type="http://schemas.openxmlformats.org/officeDocument/2006/relationships/font" Target="fonts/RobotoMono-regular.fntdata"/><Relationship Id="rId70" Type="http://schemas.openxmlformats.org/officeDocument/2006/relationships/font" Target="fonts/HelveticaNeueLigh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3.xml"/><Relationship Id="rId64" Type="http://schemas.openxmlformats.org/officeDocument/2006/relationships/font" Target="fonts/LexendMedium-bold.fntdata"/><Relationship Id="rId63" Type="http://schemas.openxmlformats.org/officeDocument/2006/relationships/font" Target="fonts/LexendMedium-regular.fntdata"/><Relationship Id="rId22" Type="http://schemas.openxmlformats.org/officeDocument/2006/relationships/slide" Target="slides/slide15.xml"/><Relationship Id="rId66" Type="http://schemas.openxmlformats.org/officeDocument/2006/relationships/font" Target="fonts/Lexend-bold.fntdata"/><Relationship Id="rId21" Type="http://schemas.openxmlformats.org/officeDocument/2006/relationships/slide" Target="slides/slide14.xml"/><Relationship Id="rId65" Type="http://schemas.openxmlformats.org/officeDocument/2006/relationships/font" Target="fonts/Lexend-regular.fntdata"/><Relationship Id="rId24" Type="http://schemas.openxmlformats.org/officeDocument/2006/relationships/slide" Target="slides/slide17.xml"/><Relationship Id="rId68" Type="http://schemas.openxmlformats.org/officeDocument/2006/relationships/font" Target="fonts/HelveticaNeueLight-bold.fntdata"/><Relationship Id="rId23" Type="http://schemas.openxmlformats.org/officeDocument/2006/relationships/slide" Target="slides/slide16.xml"/><Relationship Id="rId67" Type="http://schemas.openxmlformats.org/officeDocument/2006/relationships/font" Target="fonts/HelveticaNeueLight-regular.fntdata"/><Relationship Id="rId60" Type="http://schemas.openxmlformats.org/officeDocument/2006/relationships/font" Target="fonts/Nuni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Ligh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exendSemiBold-regular.fntdata"/><Relationship Id="rId50" Type="http://schemas.openxmlformats.org/officeDocument/2006/relationships/slide" Target="slides/slide43.xml"/><Relationship Id="rId53" Type="http://schemas.openxmlformats.org/officeDocument/2006/relationships/font" Target="fonts/Roboto-regular.fntdata"/><Relationship Id="rId52" Type="http://schemas.openxmlformats.org/officeDocument/2006/relationships/font" Target="fonts/LexendSemiBold-bold.fntdata"/><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LexendLight-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Nunito-regular.fntdata"/><Relationship Id="rId14" Type="http://schemas.openxmlformats.org/officeDocument/2006/relationships/slide" Target="slides/slide7.xml"/><Relationship Id="rId58" Type="http://schemas.openxmlformats.org/officeDocument/2006/relationships/font" Target="fonts/Lexend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6-05T10:15:26.710">
    <p:pos x="6000" y="0"/>
    <p:text>Preparati una domanda su Firebase. Che è molto utilizzato in questo momento.
Quali sono potenziali differenze?
Mandare comparatore su Slack dopo.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wizec.com/blog/the-backend-iceber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gma.vinicius.p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g3681df68e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 name="Google Shape;19;g3681df68e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f6383e7c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f6383e7c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Ecco, quello che chiamo qui di backend è la parte di Server e Database del nostro modello di tre parti di un prodotto software.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back-end, anche se il cliente non lo vede direttamente, è forse la parte più importante di una applicazione, è proprio l’anima dell’applicazione che fa il corpo andare avanti.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C’è un’immagine dell’iceberg che mi piace molto e che trasmette questa idea…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f6383e7c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f6383e7c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Sopra, c’</a:t>
            </a:r>
            <a:r>
              <a:rPr lang="it"/>
              <a:t>è il Frontent, l’UI, il design systems, i dati che sono visualizzati o inseriti sul front-end, le chiamate API verso il backend…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 poi sul back-end abbiamo tutto questo l’API che fornisce i dati al front-end, tutto il sistema di autenticazione, tutto il data model, tutto il database con i dati che persistono, tutte le integrazioni, i logs, analytics,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come potete vedere, il back-end è veramente il cervello dell’applicazione.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forse vi chiedete, come si costruisce un back-end? La risposta è semplice, basta costruire ogni servizio che fornisce un backend.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https://swizec.com/blog/the-backend-iceberg/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f6383e7c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f6383e7c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2"/>
              </a:rPr>
              <a:t>https://swizec.com/blog/the-backend-iceberg/</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costruire un back-end, dobbiamo costruire tanti servizi diversi, come la parte di Routing della nostra applicazione che serve a indirizzare ogni richiesta (dal front-end per esempio) al file o al codice appropriato,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abbiamo dei servizi di validazione di dati o delle funzioni che specchiano la nostra logica di business, per esempio, se sono una applicazione di fintech di pagamenti, quando un cliente fa un pagamento il mio sistema deve verificare se il conto ha abbastanza saldo, se sì, ridurre il saldo e creare il pagamento, Se no, rifiutare la richiesta. Ecco, questa </a:t>
            </a:r>
            <a:r>
              <a:rPr lang="it"/>
              <a:t>è una logica di business ma che poi va riscritta in una funzione nel backend.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abbiamo servizi di sicurezza, di autenticazione, di basi di dati,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di middleware, che può servire, per esempio, per gestire tutta la parte di logs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poi anche delle APIs, esposizione di APIs interne che il front-end può consumare, ma anche l’integrazione a delle APIs esterne.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per costruire un back-end bisogna creare questi servizi.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fc8ea46e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fc8ea46e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anche collegarli. Devono funzionare insieme.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esempio, sul mio tool di Traduzione, il mio back-end e basi di dati gira sul mio PC allo stesso tempo che uso il front-end che </a:t>
            </a:r>
            <a:r>
              <a:rPr lang="it"/>
              <a:t>è la piattaforma. è il back-end che fa le chiamate per ricuperare le traduzioni, le chiamate verso OpenAI, e che fa le funzioni di </a:t>
            </a:r>
            <a:r>
              <a:rPr lang="it"/>
              <a:t>formaggio</a:t>
            </a:r>
            <a:r>
              <a:rPr lang="it"/>
              <a:t> e per scaricare il file con le traduzioni.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 il mio tool lo uso solo sul mio PC. Se io volessi pubblicarlo su un sito, avrei bisogno di un server ed una basi di dati sul cloud per ospitare il mio back-end. E qui tutto diventa un po’ più complesso, fare il hosting, mantenere un back-end sul cloud, etc.</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Ed è per questo che sul mercato sono apparsi dei servizi di Back-end as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fc8ea46e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fc8ea46e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Back-end as a service </a:t>
            </a:r>
            <a:r>
              <a:rPr lang="it"/>
              <a:t>è un tipo di servizio che giustamente prende tutte le funzioni di un back-end: data manipulation, user authentication, file storage, data storage, e ti offre con un servizio plug-and-play, facile da integrare.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fc8ea46e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fc8ea46e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 sono tanti provider, non avrete mai bisogno di testare altri perch</a:t>
            </a:r>
            <a:r>
              <a:rPr lang="it"/>
              <a:t>é utilizzerete il provider collegato </a:t>
            </a:r>
            <a:r>
              <a:rPr lang="it"/>
              <a:t>alla</a:t>
            </a:r>
            <a:r>
              <a:rPr lang="it"/>
              <a:t> vostra piattaforma di vibe coding. Io sono più abbituato a lovable che usa Supabase, ma mi sa che anche gli altri hanno delle integrazioni con Supabase, come vedrete è un tool molto semplice da utilizzare e l’integrazione funziona molto bene.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fc8ea46eb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fc8ea46eb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Ci sono tanti provider, non avrete mai bisogno di testare altri perché utilizzerete il provider collegato alla vostra piattaforma di vibe coding. Io sono più abbituato a lovable che usa Supabase, ma mi sa che anche gli altri hanno delle integrazioni con Supabase, come vedrete è un tool molto semplice da utilizzare e l’integrazione funziona molto bene.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Se poi iniziate a creare delle applicazioni più complesse, usando magari degli code editor come Cursor, lì vi sarà forse utile conoscere altri provider e capire qual’è il più adatto alle vostre necessità.</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Supabase fa tutto - gestione di utenti ed autenticazione, basi di dati, file storage, realtime.</a:t>
            </a:r>
            <a:endParaRPr>
              <a:solidFill>
                <a:schemeClr val="dk1"/>
              </a:solidFill>
            </a:endParaRPr>
          </a:p>
          <a:p>
            <a:pPr indent="0" lvl="0" marL="0" rtl="0" algn="l">
              <a:spcBef>
                <a:spcPts val="0"/>
              </a:spcBef>
              <a:spcAft>
                <a:spcPts val="0"/>
              </a:spcAft>
              <a:buNone/>
            </a:pPr>
            <a:br>
              <a:rPr lang="it">
                <a:solidFill>
                  <a:schemeClr val="dk1"/>
                </a:solidFill>
              </a:rPr>
            </a:br>
            <a:r>
              <a:rPr b="1" lang="it">
                <a:solidFill>
                  <a:schemeClr val="dk1"/>
                </a:solidFill>
              </a:rPr>
              <a:t>Change of subject to AaaS</a:t>
            </a:r>
            <a:endParaRPr b="1">
              <a:solidFill>
                <a:schemeClr val="dk1"/>
              </a:solidFill>
            </a:endParaRPr>
          </a:p>
          <a:p>
            <a:pPr indent="0" lvl="0" marL="0" rtl="0" algn="l">
              <a:spcBef>
                <a:spcPts val="0"/>
              </a:spcBef>
              <a:spcAft>
                <a:spcPts val="0"/>
              </a:spcAft>
              <a:buNone/>
            </a:pPr>
            <a:r>
              <a:rPr lang="it">
                <a:solidFill>
                  <a:schemeClr val="dk1"/>
                </a:solidFill>
              </a:rPr>
              <a:t>Ma come vedremo tra poco, ci sono stati dei player che si sono specializzati su una di queste funzioni ed hanno creato dei servizi di altissima qualità su Autenticazione e gestione di utenti.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 if they ask:</a:t>
            </a:r>
            <a:br>
              <a:rPr lang="it">
                <a:solidFill>
                  <a:schemeClr val="dk1"/>
                </a:solidFill>
              </a:rPr>
            </a:br>
            <a:endParaRPr>
              <a:solidFill>
                <a:schemeClr val="dk1"/>
              </a:solidFill>
            </a:endParaRPr>
          </a:p>
          <a:p>
            <a:pPr indent="0" lvl="0" marL="0" rtl="0" algn="l">
              <a:spcBef>
                <a:spcPts val="0"/>
              </a:spcBef>
              <a:spcAft>
                <a:spcPts val="0"/>
              </a:spcAft>
              <a:buNone/>
            </a:pPr>
            <a:r>
              <a:rPr lang="it">
                <a:solidFill>
                  <a:schemeClr val="dk1"/>
                </a:solidFill>
              </a:rPr>
              <a:t>Differenze tra supabase e firebase:</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struttura di database: firebase a quanto pare non usa SQL ma una struttura diversa di database con Firestore, mentre supabase usa PostgresSQL</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supabase è open source</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il pricing è sulla quantità di data stored e non della consultazione, come firebase</a:t>
            </a:r>
            <a:endParaRPr>
              <a:solidFill>
                <a:schemeClr val="dk1"/>
              </a:solidFill>
            </a:endParaRPr>
          </a:p>
          <a:p>
            <a:pPr indent="0" lvl="0" marL="0" rtl="0" algn="l">
              <a:spcBef>
                <a:spcPts val="0"/>
              </a:spcBef>
              <a:spcAft>
                <a:spcPts val="0"/>
              </a:spcAft>
              <a:buNone/>
            </a:pPr>
            <a:r>
              <a:rPr lang="it">
                <a:solidFill>
                  <a:schemeClr val="dk1"/>
                </a:solidFill>
              </a:rPr>
              <a:t>https://www.jakeprins.com/blog/supabase-vs-firebase-2024</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c8ea46e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c8ea46e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Questo viene chiamato Authentication as a service.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t>Anche qui, ci sono tanti provider, forse quello pi</a:t>
            </a:r>
            <a:r>
              <a:rPr lang="it"/>
              <a:t>ù famoso sia Auth0, acquistato da Okta…</a:t>
            </a:r>
            <a:br>
              <a:rPr lang="it"/>
            </a:br>
            <a:br>
              <a:rPr lang="it"/>
            </a:br>
            <a:r>
              <a:rPr lang="it"/>
              <a:t>—---------------------------------------------</a:t>
            </a:r>
            <a:br>
              <a:rPr lang="it"/>
            </a:br>
            <a:br>
              <a:rPr lang="it"/>
            </a:br>
            <a:r>
              <a:rPr lang="it"/>
              <a:t>OSS (Open Source Software)</a:t>
            </a:r>
            <a:endParaRPr/>
          </a:p>
          <a:p>
            <a:pPr indent="0" lvl="0" marL="0" rtl="0" algn="l">
              <a:spcBef>
                <a:spcPts val="0"/>
              </a:spcBef>
              <a:spcAft>
                <a:spcPts val="0"/>
              </a:spcAft>
              <a:buNone/>
            </a:pPr>
            <a:r>
              <a:rPr lang="it"/>
              <a:t>Indicates whether the authentication solution is open source and can be self-hosted or modified by developers.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SaaS (Software as a Service)</a:t>
            </a:r>
            <a:endParaRPr/>
          </a:p>
          <a:p>
            <a:pPr indent="0" lvl="0" marL="0" rtl="0" algn="l">
              <a:spcBef>
                <a:spcPts val="0"/>
              </a:spcBef>
              <a:spcAft>
                <a:spcPts val="0"/>
              </a:spcAft>
              <a:buNone/>
            </a:pPr>
            <a:r>
              <a:rPr lang="it"/>
              <a:t>Shows whether the service is offered as a hosted, managed product—meaning you don’t need to run it yourself.</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SSO Support (Single Sign-On Support)</a:t>
            </a:r>
            <a:endParaRPr/>
          </a:p>
          <a:p>
            <a:pPr indent="0" lvl="0" marL="0" rtl="0" algn="l">
              <a:spcBef>
                <a:spcPts val="0"/>
              </a:spcBef>
              <a:spcAft>
                <a:spcPts val="0"/>
              </a:spcAft>
              <a:buNone/>
            </a:pPr>
            <a:r>
              <a:rPr lang="it"/>
              <a:t>Specifies whether the platform supports Single Sign-On, allowing users to authenticate using one set of credentials across multiple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JWT Custom Claims</a:t>
            </a:r>
            <a:endParaRPr/>
          </a:p>
          <a:p>
            <a:pPr indent="0" lvl="0" marL="0" rtl="0" algn="l">
              <a:spcBef>
                <a:spcPts val="0"/>
              </a:spcBef>
              <a:spcAft>
                <a:spcPts val="0"/>
              </a:spcAft>
              <a:buNone/>
            </a:pPr>
            <a:r>
              <a:rPr lang="it"/>
              <a:t>Shows whether the platform allows the use of custom claims in JSON Web Tokens (JWTs), which are often used to store user metadata like roles or permissions.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Machine to Machine Auth</a:t>
            </a:r>
            <a:endParaRPr/>
          </a:p>
          <a:p>
            <a:pPr indent="0" lvl="0" marL="0" rtl="0" algn="l">
              <a:spcBef>
                <a:spcPts val="0"/>
              </a:spcBef>
              <a:spcAft>
                <a:spcPts val="0"/>
              </a:spcAft>
              <a:buNone/>
            </a:pPr>
            <a:r>
              <a:rPr lang="it"/>
              <a:t>Indicates if the platform supports machine-to-machine authentication, which is useful for backend services or APIs to authenticate with each other without a user 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Free Plan</a:t>
            </a:r>
            <a:endParaRPr/>
          </a:p>
          <a:p>
            <a:pPr indent="0" lvl="0" marL="0" rtl="0" algn="l">
              <a:spcBef>
                <a:spcPts val="0"/>
              </a:spcBef>
              <a:spcAft>
                <a:spcPts val="0"/>
              </a:spcAft>
              <a:buNone/>
            </a:pPr>
            <a:r>
              <a:rPr lang="it"/>
              <a:t>Details the limitations or availability of a free usage tier, often defined in terms of Monthly Active Users (MAUs) or feature availability.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fc8ea46e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fc8ea46e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questi servizi offrono delle funzionalit</a:t>
            </a:r>
            <a:r>
              <a:rPr lang="it"/>
              <a:t>à come un front-end già fatto per tutto che è pagina di login, reset di password, pagina di utente, gestione di ruoli e permissioni, social login, autenticazione a due fattori, offrono tutto in maniera semplice da integrare, plug and play, con un servizio con sicurezza ed alta qualità.</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5fc8ea46e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fc8ea46e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Oggi vedremo due providers in particolare, Supabase perch</a:t>
            </a:r>
            <a:r>
              <a:rPr lang="it"/>
              <a:t>é è il tool che useremo principalmente per il backend, ma anche Clerk, che è un tool specializzato sull’autenticazione e che ora ha una integrazione diretta con Lovable. Nell’appendice potrete trovare due video della squadra di Lovable sull’integrazione con Supabase e con Clerk.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5f6383e7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35f6383e7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Benvenuti tutti al Modulo 2.</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fc8ea46e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fc8ea46e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riassumere, ecco qui le funzioni di un back-end che vedremo insieme oggi. Authenticazione, database, … (leggere tutti).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Vediamo un esempio concreto per capire meglio…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xxxxxxxxxxxxxx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Edge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Autenticazione, database, file storage, realtime, ed analytics.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16796f86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16796f86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Vediamo un esempio del sito di AirBnB.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61e158d9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61e158d9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tutta la gestione di utenti, profili, host o guest, password, contatti, usano un sistema di autenticazione.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1e158d9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1e158d9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tutto tutto tutto il sito, dove c’</a:t>
            </a:r>
            <a:r>
              <a:rPr lang="it"/>
              <a:t>è un dato, c’è un database - gli alloggi, le città, i prezzi, le disponibilità, tutte le informazioni del sito sono sul database.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1e158d9f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61e158d9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Tutte le immagini, documenti, o altri file saranno su un File Storage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61e158d9f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61e158d9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Realtime: è una funzionalità di supabase che ci permette per esempio far vedere il user count della nostra applicazione oppure aggiungere una funzionalità di commenti o chat interattivo - il nome lo dice già, è realtime.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Su AirBnB, per i messaggi diretti, o commenti, se c’</a:t>
            </a:r>
            <a:r>
              <a:rPr lang="it"/>
              <a:t>è qualcosa che si aggiorna sulla pagina senza dover fare un refresh, lì c’è il realtime.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681df68e0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681df68e0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Edge Function è una piccola funzione backend (scritta in JavaScript o TypeScript) che gira vicino all'utente, cioè su server distribuiti geograficamente (detti "edge servers"). Se siete in Italia, Lovable avrà un server in Italia o in Francia, Germania, dove potrà servire la tua edge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Sono pensate per rispondere velocemente e senza bisogno di un backend complesso.</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Immagina che tu stia costruendo un'app con Supabase, ma </a:t>
            </a:r>
            <a:r>
              <a:rPr b="1" lang="it">
                <a:solidFill>
                  <a:schemeClr val="dk1"/>
                </a:solidFill>
              </a:rPr>
              <a:t>non hai un vero backend</a:t>
            </a:r>
            <a:r>
              <a:rPr lang="it">
                <a:solidFill>
                  <a:schemeClr val="dk1"/>
                </a:solidFill>
              </a:rPr>
              <a:t> (tipo Node.js o un server dedicato).</a:t>
            </a:r>
            <a:br>
              <a:rPr lang="it">
                <a:solidFill>
                  <a:schemeClr val="dk1"/>
                </a:solidFill>
              </a:rPr>
            </a:br>
            <a:r>
              <a:rPr lang="it">
                <a:solidFill>
                  <a:schemeClr val="dk1"/>
                </a:solidFill>
              </a:rPr>
              <a:t> Con le Edge Functions puoi:</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Scrivere codice come se fossi nel backend (</a:t>
            </a:r>
            <a:r>
              <a:rPr lang="it">
                <a:solidFill>
                  <a:srgbClr val="188038"/>
                </a:solidFill>
                <a:latin typeface="Roboto Mono"/>
                <a:ea typeface="Roboto Mono"/>
                <a:cs typeface="Roboto Mono"/>
                <a:sym typeface="Roboto Mono"/>
              </a:rPr>
              <a:t>fetch</a:t>
            </a:r>
            <a:r>
              <a:rPr lang="it">
                <a:solidFill>
                  <a:schemeClr val="dk1"/>
                </a:solidFill>
              </a:rPr>
              <a:t>, </a:t>
            </a:r>
            <a:r>
              <a:rPr lang="it">
                <a:solidFill>
                  <a:srgbClr val="188038"/>
                </a:solidFill>
                <a:latin typeface="Roboto Mono"/>
                <a:ea typeface="Roboto Mono"/>
                <a:cs typeface="Roboto Mono"/>
                <a:sym typeface="Roboto Mono"/>
              </a:rPr>
              <a:t>verifica token</a:t>
            </a:r>
            <a:r>
              <a:rPr lang="it">
                <a:solidFill>
                  <a:schemeClr val="dk1"/>
                </a:solidFill>
              </a:rPr>
              <a:t>, </a:t>
            </a:r>
            <a:r>
              <a:rPr lang="it">
                <a:solidFill>
                  <a:srgbClr val="188038"/>
                </a:solidFill>
                <a:latin typeface="Roboto Mono"/>
                <a:ea typeface="Roboto Mono"/>
                <a:cs typeface="Roboto Mono"/>
                <a:sym typeface="Roboto Mono"/>
              </a:rPr>
              <a:t>chiamate API</a:t>
            </a:r>
            <a:r>
              <a:rPr lang="it">
                <a:solidFill>
                  <a:schemeClr val="dk1"/>
                </a:solidFill>
              </a:rPr>
              <a:t>, ecc.)</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Deployare tutto con </a:t>
            </a:r>
            <a:r>
              <a:rPr b="1" lang="it">
                <a:solidFill>
                  <a:schemeClr val="dk1"/>
                </a:solidFill>
              </a:rPr>
              <a:t>un solo comando</a:t>
            </a:r>
            <a:r>
              <a:rPr lang="it">
                <a:solidFill>
                  <a:schemeClr val="dk1"/>
                </a:solidFill>
              </a:rPr>
              <a:t> (</a:t>
            </a:r>
            <a:r>
              <a:rPr lang="it">
                <a:solidFill>
                  <a:srgbClr val="188038"/>
                </a:solidFill>
                <a:latin typeface="Roboto Mono"/>
                <a:ea typeface="Roboto Mono"/>
                <a:cs typeface="Roboto Mono"/>
                <a:sym typeface="Roboto Mono"/>
              </a:rPr>
              <a:t>supabase functions deploy</a:t>
            </a:r>
            <a:r>
              <a:rPr lang="it">
                <a:solidFill>
                  <a:schemeClr val="dk1"/>
                </a:solidFill>
              </a:rPr>
              <a:t>)</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Rispondere a eventi del frontend o dei Webhooks</a:t>
            </a:r>
            <a:br>
              <a:rPr lang="it">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Esempio tipico</a:t>
            </a:r>
            <a:r>
              <a:rPr lang="it">
                <a:solidFill>
                  <a:schemeClr val="dk1"/>
                </a:solidFill>
              </a:rPr>
              <a:t>:</a:t>
            </a:r>
            <a:br>
              <a:rPr lang="it">
                <a:solidFill>
                  <a:schemeClr val="dk1"/>
                </a:solidFill>
              </a:rPr>
            </a:br>
            <a:r>
              <a:rPr lang="it">
                <a:solidFill>
                  <a:schemeClr val="dk1"/>
                </a:solidFill>
              </a:rPr>
              <a:t> Vuoi inviare un'email quando un utente si registra?</a:t>
            </a:r>
            <a:br>
              <a:rPr lang="it">
                <a:solidFill>
                  <a:schemeClr val="dk1"/>
                </a:solidFill>
              </a:rPr>
            </a:br>
            <a:r>
              <a:rPr lang="it">
                <a:solidFill>
                  <a:schemeClr val="dk1"/>
                </a:solidFill>
              </a:rPr>
              <a:t> Crea una Edge Function che ascolta l’evento </a:t>
            </a:r>
            <a:r>
              <a:rPr lang="it">
                <a:solidFill>
                  <a:srgbClr val="188038"/>
                </a:solidFill>
                <a:latin typeface="Roboto Mono"/>
                <a:ea typeface="Roboto Mono"/>
                <a:cs typeface="Roboto Mono"/>
                <a:sym typeface="Roboto Mono"/>
              </a:rPr>
              <a:t>auth.signup</a:t>
            </a:r>
            <a:r>
              <a:rPr lang="it">
                <a:solidFill>
                  <a:schemeClr val="dk1"/>
                </a:solidFill>
              </a:rPr>
              <a:t> di Supabase → manda l’email.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81df68e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81df68e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edge functions possono aiutarci su vari use case, tra questi ci sono: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validare dati prima di salvarli</a:t>
            </a:r>
            <a:endParaRPr b="1"/>
          </a:p>
          <a:p>
            <a:pPr indent="0" lvl="0" marL="0" rtl="0" algn="l">
              <a:spcBef>
                <a:spcPts val="0"/>
              </a:spcBef>
              <a:spcAft>
                <a:spcPts val="0"/>
              </a:spcAft>
              <a:buNone/>
            </a:pPr>
            <a:r>
              <a:rPr lang="it"/>
              <a:t>Un utente crea un evento con una data passata. La funzione blocca la richiesta.</a:t>
            </a:r>
            <a:endParaRPr/>
          </a:p>
          <a:p>
            <a:pPr indent="0" lvl="0" marL="0" rtl="0" algn="l">
              <a:spcBef>
                <a:spcPts val="0"/>
              </a:spcBef>
              <a:spcAft>
                <a:spcPts val="0"/>
              </a:spcAft>
              <a:buNone/>
            </a:pPr>
            <a:r>
              <a:rPr lang="it"/>
              <a:t>Anche se c’è un controllo sul front-end, ricordatevi, in teoria il front-end può essere modificabile. così aggiungiamo un controllo sul back-end - anche se riescono ad inviarci questo dato, il dato non sarà accettato.</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L’utente invia dati (form, prodotti, registrazione) e tu vuoi controllare che siano </a:t>
            </a:r>
            <a:r>
              <a:rPr b="1" lang="it">
                <a:solidFill>
                  <a:schemeClr val="dk1"/>
                </a:solidFill>
              </a:rPr>
              <a:t>validi</a:t>
            </a:r>
            <a:r>
              <a:rPr lang="it">
                <a:solidFill>
                  <a:schemeClr val="dk1"/>
                </a:solidFill>
              </a:rPr>
              <a:t> prima di salvarli nel database.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Come ti aiuta un’Edge Function: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Ricevi i dati tramite POST (nome, email, ecc.).</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Verifichi che siano corretti (email valida, campi obbligatori, ecc.).</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Solo se tutto è OK, salvi nel database Supabase o restituisci un messaggio di errore.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b="1" lang="it"/>
              <a:t>automatizzare azioni</a:t>
            </a:r>
            <a:endParaRPr b="1"/>
          </a:p>
          <a:p>
            <a:pPr indent="0" lvl="0" marL="0" rtl="0" algn="l">
              <a:spcBef>
                <a:spcPts val="0"/>
              </a:spcBef>
              <a:spcAft>
                <a:spcPts val="0"/>
              </a:spcAft>
              <a:buClr>
                <a:schemeClr val="dk1"/>
              </a:buClr>
              <a:buSzPts val="1100"/>
              <a:buFont typeface="Arial"/>
              <a:buNone/>
            </a:pPr>
            <a:r>
              <a:rPr lang="it">
                <a:solidFill>
                  <a:schemeClr val="dk1"/>
                </a:solidFill>
              </a:rPr>
              <a:t>💡 </a:t>
            </a:r>
            <a:r>
              <a:rPr b="1" lang="it">
                <a:solidFill>
                  <a:schemeClr val="dk1"/>
                </a:solidFill>
              </a:rPr>
              <a:t>Esempio pratico:</a:t>
            </a:r>
            <a:endParaRPr b="1">
              <a:solidFill>
                <a:schemeClr val="dk1"/>
              </a:solidFill>
            </a:endParaRPr>
          </a:p>
          <a:p>
            <a:pPr indent="0" lvl="0" marL="0" rtl="0" algn="l">
              <a:spcBef>
                <a:spcPts val="0"/>
              </a:spcBef>
              <a:spcAft>
                <a:spcPts val="0"/>
              </a:spcAft>
              <a:buNone/>
            </a:pPr>
            <a:r>
              <a:rPr lang="it">
                <a:solidFill>
                  <a:schemeClr val="dk1"/>
                </a:solidFill>
              </a:rPr>
              <a:t>Ogni mattina alle 8:00 aggiorni i prezzi di prodotti da un'API esterna e salvi i risultati nel DB Supabase.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Vuoi fare qualcosa </a:t>
            </a:r>
            <a:r>
              <a:rPr b="1" lang="it">
                <a:solidFill>
                  <a:schemeClr val="dk1"/>
                </a:solidFill>
              </a:rPr>
              <a:t>in automatico</a:t>
            </a:r>
            <a:r>
              <a:rPr lang="it">
                <a:solidFill>
                  <a:schemeClr val="dk1"/>
                </a:solidFill>
              </a:rPr>
              <a:t> dentro il tuo progetto: inviare email, aggiornare tabelle, fare sincronizzazioni.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Come ti aiuta un’Edge Function: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Puoi creare cron job (con strumenti esterni tipo Deno Deploy scheduler o GitHub Actions).</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La funzione può fare query SQL, leggere/modificare dati, o parlare con altri servizi.</a:t>
            </a:r>
            <a:br>
              <a:rPr lang="it">
                <a:solidFill>
                  <a:schemeClr val="dk1"/>
                </a:solidFill>
              </a:rPr>
            </a:br>
            <a:endParaRPr>
              <a:solidFill>
                <a:schemeClr val="dk1"/>
              </a:solidFill>
            </a:endParaRPr>
          </a:p>
          <a:p>
            <a:pPr indent="0" lvl="0" marL="0" rtl="0" algn="l">
              <a:lnSpc>
                <a:spcPct val="115000"/>
              </a:lnSpc>
              <a:spcBef>
                <a:spcPts val="1200"/>
              </a:spcBef>
              <a:spcAft>
                <a:spcPts val="0"/>
              </a:spcAft>
              <a:buNone/>
            </a:pPr>
            <a:r>
              <a:rPr b="1" lang="it">
                <a:solidFill>
                  <a:schemeClr val="dk1"/>
                </a:solidFill>
              </a:rPr>
              <a:t>Proteggere una chiamata API</a:t>
            </a:r>
            <a:endParaRPr b="1">
              <a:solidFill>
                <a:schemeClr val="dk1"/>
              </a:solidFill>
            </a:endParaRPr>
          </a:p>
          <a:p>
            <a:pPr indent="0" lvl="0" marL="0" rtl="0" algn="l">
              <a:lnSpc>
                <a:spcPct val="115000"/>
              </a:lnSpc>
              <a:spcBef>
                <a:spcPts val="1200"/>
              </a:spcBef>
              <a:spcAft>
                <a:spcPts val="0"/>
              </a:spcAft>
              <a:buNone/>
            </a:pPr>
            <a:r>
              <a:rPr lang="it">
                <a:solidFill>
                  <a:schemeClr val="dk1"/>
                </a:solidFill>
              </a:rPr>
              <a:t>Questo vedremo più al 3o modulo, ma con questo riesci a non esporre la tua chiave API sul front-end.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Esempio pratico:</a:t>
            </a:r>
            <a:endParaRPr b="1">
              <a:solidFill>
                <a:schemeClr val="dk1"/>
              </a:solidFill>
            </a:endParaRPr>
          </a:p>
          <a:p>
            <a:pPr indent="0" lvl="0" marL="0" rtl="0" algn="l">
              <a:lnSpc>
                <a:spcPct val="115000"/>
              </a:lnSpc>
              <a:spcBef>
                <a:spcPts val="1200"/>
              </a:spcBef>
              <a:spcAft>
                <a:spcPts val="0"/>
              </a:spcAft>
              <a:buNone/>
            </a:pPr>
            <a:r>
              <a:rPr lang="it">
                <a:solidFill>
                  <a:schemeClr val="dk1"/>
                </a:solidFill>
              </a:rPr>
              <a:t>Vuoi chiamare l’API di OpenAI, ma non vuoi mostrare la tua </a:t>
            </a:r>
            <a:r>
              <a:rPr lang="it">
                <a:solidFill>
                  <a:srgbClr val="188038"/>
                </a:solidFill>
                <a:latin typeface="Roboto Mono"/>
                <a:ea typeface="Roboto Mono"/>
                <a:cs typeface="Roboto Mono"/>
                <a:sym typeface="Roboto Mono"/>
              </a:rPr>
              <a:t>OPENAI_API_KEY</a:t>
            </a:r>
            <a:r>
              <a:rPr lang="it">
                <a:solidFill>
                  <a:schemeClr val="dk1"/>
                </a:solidFill>
              </a:rPr>
              <a:t> nel browser → la usi nella tua Edge Function.</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it">
                <a:solidFill>
                  <a:schemeClr val="dk1"/>
                </a:solidFill>
              </a:rPr>
              <a:t>Rispondere a eventi webhook</a:t>
            </a:r>
            <a:endParaRPr>
              <a:solidFill>
                <a:schemeClr val="dk1"/>
              </a:solidFill>
            </a:endParaRPr>
          </a:p>
          <a:p>
            <a:pPr indent="0" lvl="0" marL="0" rtl="0" algn="l">
              <a:lnSpc>
                <a:spcPct val="115000"/>
              </a:lnSpc>
              <a:spcBef>
                <a:spcPts val="1200"/>
              </a:spcBef>
              <a:spcAft>
                <a:spcPts val="0"/>
              </a:spcAft>
              <a:buNone/>
            </a:pPr>
            <a:r>
              <a:rPr lang="it">
                <a:solidFill>
                  <a:schemeClr val="dk1"/>
                </a:solidFill>
              </a:rPr>
              <a:t>Anche webhook vedremo al 3o modulo, ma con questi ricevi dati o eventi di servizi esterni e che puoi rispondere in maniera automatica con una edge function.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Esempio pratico:</a:t>
            </a:r>
            <a:endParaRPr b="1">
              <a:solidFill>
                <a:schemeClr val="dk1"/>
              </a:solidFill>
            </a:endParaRPr>
          </a:p>
          <a:p>
            <a:pPr indent="0" lvl="0" marL="0" rtl="0" algn="l">
              <a:lnSpc>
                <a:spcPct val="115000"/>
              </a:lnSpc>
              <a:spcBef>
                <a:spcPts val="1200"/>
              </a:spcBef>
              <a:spcAft>
                <a:spcPts val="0"/>
              </a:spcAft>
              <a:buNone/>
            </a:pPr>
            <a:r>
              <a:rPr lang="it">
                <a:solidFill>
                  <a:schemeClr val="dk1"/>
                </a:solidFill>
              </a:rPr>
              <a:t>Dopo un pagamento su Stripe, aggiorni il profilo dell’utente a “premium” su Supabase.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681df68e0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681df68e0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fc8ea46eb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fc8ea46eb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Bene, partiamo con autenticazione.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5f6383e7c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35f6383e7c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Daje, prima di questa attivit</a:t>
            </a:r>
            <a:r>
              <a:rPr lang="it"/>
              <a:t>à introduttiva, approfitto per responderti Antonio, ho visto la tua domanda su Slack.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it"/>
              <a:t>se voglio sviluppare un'applicazione complessa con feature multiple cosa mi conviene fare: menzionarle anche nei primi prompt e nella knowledge base oppure farle aggiungere in maniera graduale?</a:t>
            </a:r>
            <a:br>
              <a:rPr lang="it"/>
            </a:br>
            <a:r>
              <a:rPr lang="it">
                <a:solidFill>
                  <a:srgbClr val="FF5D4E"/>
                </a:solidFill>
              </a:rPr>
              <a:t>reflection prompting - Batch - be specific </a:t>
            </a:r>
            <a:endParaRPr>
              <a:solidFill>
                <a:srgbClr val="FF5D4E"/>
              </a:solidFill>
            </a:endParaRPr>
          </a:p>
          <a:p>
            <a:pPr indent="-298450" lvl="0" marL="457200" rtl="0" algn="l">
              <a:spcBef>
                <a:spcPts val="0"/>
              </a:spcBef>
              <a:spcAft>
                <a:spcPts val="0"/>
              </a:spcAft>
              <a:buSzPts val="1100"/>
              <a:buChar char="-"/>
            </a:pPr>
            <a:r>
              <a:rPr lang="it"/>
              <a:t>per importare le librerie UI c'è un processo particolare da seguire? (Non ho ancora provato, ti dico la verità)</a:t>
            </a:r>
            <a:br>
              <a:rPr lang="it"/>
            </a:br>
            <a:r>
              <a:rPr lang="it">
                <a:solidFill>
                  <a:srgbClr val="FF5D4E"/>
                </a:solidFill>
              </a:rPr>
              <a:t>pari di una libreria pubblica come quelle che ho condiviso oppure una privata?	</a:t>
            </a:r>
            <a:br>
              <a:rPr lang="it"/>
            </a:br>
            <a:r>
              <a:rPr lang="it">
                <a:solidFill>
                  <a:srgbClr val="FF5D4E"/>
                </a:solidFill>
              </a:rPr>
              <a:t>ui - puoi fare copy/paste del codice or sync with github ed aggiungere i file.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io ho una domanda per voi - avete gi</a:t>
            </a:r>
            <a:r>
              <a:rPr lang="it"/>
              <a:t>à applicato qualcosa nella vostra settimana? cosa vi ha bloccato di piu?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6128f7310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6128f7310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Dopo quell’ultima volta, Brian ci ha richiesto delle cose.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Ci ha scrito: team, voglio uno nuovo sistema di autenticazione degli utenti che: (leggere).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Semplice heh? Lasciamo questo ora vicino e procediamo alla costruzione.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16796f8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16796f8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fc8ea46e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fc8ea46e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https://wheelofnames.com/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5fc8ea46eb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5fc8ea46e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questo faremo ora un deepdive su Supabase. Vediamo prima la sfida que ci ha dato Brian.</a:t>
            </a:r>
            <a:br>
              <a:rPr lang="it"/>
            </a:br>
            <a:br>
              <a:rPr lang="it"/>
            </a:br>
            <a:r>
              <a:rPr lang="it">
                <a:solidFill>
                  <a:schemeClr val="dk1"/>
                </a:solidFill>
              </a:rPr>
              <a:t>Passiamo alle altre funzioni di un backend - database, filestorage, realtime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128f7310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6128f7310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Dopo quell’ultima volta, Brian ci ha richiesto delle cose.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Ci ha scrito: team, voglio una nuova versione di AirBnB fatto con Lovable!!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fc8ea46e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5fc8ea46e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Questo è il vostro momento di creare il primo MVP (almeno il primo MVP in questa masterclass).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Abbiamo 10 minuti.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questi 10 minuti dovete creare qualcosa di presentabile:</a:t>
            </a:r>
            <a:endParaRPr/>
          </a:p>
          <a:p>
            <a:pPr indent="0" lvl="0" marL="0" rtl="0" algn="l">
              <a:spcBef>
                <a:spcPts val="0"/>
              </a:spcBef>
              <a:spcAft>
                <a:spcPts val="0"/>
              </a:spcAft>
              <a:buNone/>
            </a:pPr>
            <a:r>
              <a:rPr lang="it"/>
              <a:t>1) partire da un idea o figma, o schermata, o remix, quello che volete. Non ho spiegato come partire da un’idea, come scrivere un buon prompt, niente. L’importante qui è partire con quello che sapete e provare, provare, provare - poi vediamo i modi ideali da fare.</a:t>
            </a:r>
            <a:endParaRPr/>
          </a:p>
          <a:p>
            <a:pPr indent="0" lvl="0" marL="0" rtl="0" algn="l">
              <a:spcBef>
                <a:spcPts val="0"/>
              </a:spcBef>
              <a:spcAft>
                <a:spcPts val="0"/>
              </a:spcAft>
              <a:buNone/>
            </a:pPr>
            <a:r>
              <a:rPr lang="it"/>
              <a:t>2) fare almeno 1 cambiamento interessante o aggiungere 1 feature.</a:t>
            </a:r>
            <a:endParaRPr/>
          </a:p>
          <a:p>
            <a:pPr indent="0" lvl="0" marL="0" rtl="0" algn="l">
              <a:spcBef>
                <a:spcPts val="0"/>
              </a:spcBef>
              <a:spcAft>
                <a:spcPts val="0"/>
              </a:spcAft>
              <a:buNone/>
            </a:pPr>
            <a:r>
              <a:rPr lang="it"/>
              <a:t>3) 3 di voi sarano selezionati per presentare il suo mvp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https://wheelofnames.com/</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Può essere che in questi 10 minuti Lovable vi proporrà già di integrare supabase per basi di dati, etc… dite di no. Focalizzate per ora sul front end, create funzionalità semplici, pagine nuove, prototipi, lasciamo supabase per il modulo 2.</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Vi condivido ora una pagina su cui potrete trovare dei modelli Figma di ispirazione eppure riaggiungo qui il prompt che ho utilizzato prima: </a:t>
            </a:r>
            <a:r>
              <a:rPr lang="it" u="sng">
                <a:solidFill>
                  <a:schemeClr val="hlink"/>
                </a:solidFill>
                <a:hlinkClick r:id="rId2"/>
              </a:rPr>
              <a:t>https://figma.vinicius.pm</a:t>
            </a:r>
            <a:endParaRPr/>
          </a:p>
          <a:p>
            <a:pPr indent="0" lvl="0" marL="0" rtl="0" algn="l">
              <a:spcBef>
                <a:spcPts val="0"/>
              </a:spcBef>
              <a:spcAft>
                <a:spcPts val="0"/>
              </a:spcAft>
              <a:buNone/>
            </a:pPr>
            <a:r>
              <a:rPr lang="it"/>
              <a:t>Potete anche partire da zero, solo con un idea, o fare uno screenshot di un sito esistente, non solo dai Figma.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il prompt, lovable parla in qualsiasi lingua, vi condivido il prompt semplice in inglese e italiano: (copiare e incollare sulla chat)</a:t>
            </a:r>
            <a:br>
              <a:rPr lang="it"/>
            </a:br>
            <a:endParaRPr/>
          </a:p>
          <a:p>
            <a:pPr indent="0" lvl="0" marL="0" rtl="0" algn="l">
              <a:spcBef>
                <a:spcPts val="0"/>
              </a:spcBef>
              <a:spcAft>
                <a:spcPts val="0"/>
              </a:spcAft>
              <a:buNone/>
            </a:pPr>
            <a:r>
              <a:rPr lang="it"/>
              <a:t>///////////////////////</a:t>
            </a:r>
            <a:r>
              <a:rPr lang="it">
                <a:solidFill>
                  <a:schemeClr val="dk1"/>
                </a:solidFill>
              </a:rPr>
              <a:t>//////////////////////////////////////////////////////////////////////////////////////////////////////////////////////////////////////////////////////////////////////////////////////////////////////////////////////////////////////</a:t>
            </a:r>
            <a:br>
              <a:rPr lang="it"/>
            </a:br>
            <a:endParaRPr/>
          </a:p>
          <a:p>
            <a:pPr indent="0" lvl="0" marL="0" rtl="0" algn="l">
              <a:spcBef>
                <a:spcPts val="0"/>
              </a:spcBef>
              <a:spcAft>
                <a:spcPts val="0"/>
              </a:spcAft>
              <a:buClr>
                <a:schemeClr val="dk1"/>
              </a:buClr>
              <a:buSzPts val="1100"/>
              <a:buFont typeface="Arial"/>
              <a:buNone/>
            </a:pPr>
            <a:r>
              <a:rPr lang="it" sz="1400">
                <a:solidFill>
                  <a:schemeClr val="dk1"/>
                </a:solidFill>
              </a:rPr>
              <a:t>Prompt #1: Creare un prototipo a partire da un design esistente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Crea un prototipo che corrisponda esattamente a questo design. Riproducilo fedelmente.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Assicurati di rispettare stili, font, spaziature e colori.</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[Includi uno screenshot]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Prompt #1: Build a prototype from an existing design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Build a prototype to match this design. Match it exactly.</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Match styles, fonts, spacing, and colors.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[Include a single screenshot]</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6128f7310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6128f7310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68219aee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68219aee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vi presento la AI Product Builders Challenge. Questa è la nostra competition a cui participerete durante tutta la masterclass. Vediamo come funziona.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68219aeea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68219aeea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128f7310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128f7310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vediamo i target di questo primo milestone.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3 punti per una knowledge file completa.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5 punti per il front-end completo della user journey principale della vostra applicazione.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punto per una landing page pronta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punto per l’applicazione pubblicata su un dominio personalizzato.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Potrete ottenere 1 punto bonus per un wow factor o buon storytelling e design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66df0610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66df0610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Ragazzi io ho sofferto per voi.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Questa settimana ho ricevuto questa mail dal mio servizio di hosting OVH.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all’inizio, non avevo capito nulla. si parlava di phishing, abusive behavior, ma io queste cose non le faccio eihn.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Poi ho capito di cosa parlava - diceva che stavo facendo phishing del sito di airbnb con il prototipo che avevamo creato la scorsa volta.</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128f7310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128f7310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il tempo di costruzione è finita, passiamo alla demo. Anche se non avete finito tutto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6128f731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6128f731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5fc8ea46e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5fc8ea46e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 sono tanti provider, non avrete mai bisogno perché utilizzerete il provider collegato allla vostra piattaforma di vibe coding almeno che state utilizzando Cursor o qualcosa più tecnica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fc8ea46e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5fc8ea46e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 sono tanti provider, non avrete mai bisogno perché utilizzerete il provider collegato allla vostra piattaforma di vibe coding almeno che state utilizzando Cursor o qualcosa più tecnica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66df061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366df061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quando andavo sul sito, c’era subito questo messaggio.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6df0610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6df0610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me vuol dire che abbiamo fatto un buon lavoro.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66df0610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66df0610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Ecco.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f6383e7c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6383e7c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Passiamo all’ordine del giorno…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Partiamo con una breve introduzione al concetto di backend e perch</a:t>
            </a:r>
            <a:r>
              <a:rPr lang="it"/>
              <a:t>è ci serve.</a:t>
            </a:r>
            <a:endParaRPr/>
          </a:p>
          <a:p>
            <a:pPr indent="0" lvl="0" marL="0" rtl="0" algn="l">
              <a:spcBef>
                <a:spcPts val="0"/>
              </a:spcBef>
              <a:spcAft>
                <a:spcPts val="0"/>
              </a:spcAft>
              <a:buNone/>
            </a:pPr>
            <a:r>
              <a:rPr lang="it"/>
              <a:t>Poi vedremo come gestire autenticazione ed utenti con Supabase e Clerk.</a:t>
            </a:r>
            <a:endParaRPr/>
          </a:p>
          <a:p>
            <a:pPr indent="0" lvl="0" marL="0" rtl="0" algn="l">
              <a:spcBef>
                <a:spcPts val="0"/>
              </a:spcBef>
              <a:spcAft>
                <a:spcPts val="0"/>
              </a:spcAft>
              <a:buNone/>
            </a:pPr>
            <a:r>
              <a:rPr lang="it"/>
              <a:t>Poi, andremo a vedere più nel dettaglio come usare Supabase per basi di dati, file storage, e real time.</a:t>
            </a:r>
            <a:endParaRPr/>
          </a:p>
          <a:p>
            <a:pPr indent="0" lvl="0" marL="0" rtl="0" algn="l">
              <a:spcBef>
                <a:spcPts val="0"/>
              </a:spcBef>
              <a:spcAft>
                <a:spcPts val="0"/>
              </a:spcAft>
              <a:buNone/>
            </a:pPr>
            <a:r>
              <a:rPr lang="it"/>
              <a:t>E avrete del tempo per lavorare sulla challenge sui Milestones del modulo 2.</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modulo di oggi sarà molto più pratico rispetto a quello della settimana scorsa, va bene?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f6383e7c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f6383e7c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Perch</a:t>
            </a:r>
            <a:r>
              <a:rPr lang="it"/>
              <a:t>é ci serve un back-end?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Qualcuno osa rispondere?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L’esempio di XX che quando ricaricava la pagina, i dati si perdevono.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class 24" type="title">
  <p:cSld name="TITLE">
    <p:spTree>
      <p:nvGrpSpPr>
        <p:cNvPr id="6" name="Shape 6"/>
        <p:cNvGrpSpPr/>
        <p:nvPr/>
      </p:nvGrpSpPr>
      <p:grpSpPr>
        <a:xfrm>
          <a:off x="0" y="0"/>
          <a:ext cx="0" cy="0"/>
          <a:chOff x="0" y="0"/>
          <a:chExt cx="0" cy="0"/>
        </a:xfrm>
      </p:grpSpPr>
      <p:sp>
        <p:nvSpPr>
          <p:cNvPr id="7" name="Google Shape;7;p2"/>
          <p:cNvSpPr/>
          <p:nvPr/>
        </p:nvSpPr>
        <p:spPr>
          <a:xfrm>
            <a:off x="0" y="4723350"/>
            <a:ext cx="9144000" cy="420300"/>
          </a:xfrm>
          <a:prstGeom prst="rect">
            <a:avLst/>
          </a:prstGeom>
          <a:solidFill>
            <a:srgbClr val="0D0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EAED"/>
              </a:solidFill>
            </a:endParaRPr>
          </a:p>
        </p:txBody>
      </p:sp>
      <p:pic>
        <p:nvPicPr>
          <p:cNvPr id="8" name="Google Shape;8;p2"/>
          <p:cNvPicPr preferRelativeResize="0"/>
          <p:nvPr/>
        </p:nvPicPr>
        <p:blipFill>
          <a:blip r:embed="rId2">
            <a:alphaModFix/>
          </a:blip>
          <a:stretch>
            <a:fillRect/>
          </a:stretch>
        </p:blipFill>
        <p:spPr>
          <a:xfrm>
            <a:off x="7782875" y="4778437"/>
            <a:ext cx="1148604" cy="310125"/>
          </a:xfrm>
          <a:prstGeom prst="rect">
            <a:avLst/>
          </a:prstGeom>
          <a:noFill/>
          <a:ln>
            <a:noFill/>
          </a:ln>
        </p:spPr>
      </p:pic>
      <p:sp>
        <p:nvSpPr>
          <p:cNvPr id="9" name="Google Shape;9;p2"/>
          <p:cNvSpPr txBox="1"/>
          <p:nvPr/>
        </p:nvSpPr>
        <p:spPr>
          <a:xfrm>
            <a:off x="0" y="4756500"/>
            <a:ext cx="9144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i="0" lang="it" sz="1100" u="none" cap="none" strike="noStrike">
                <a:solidFill>
                  <a:srgbClr val="78CCDE"/>
                </a:solidFill>
                <a:latin typeface="Lexend Medium"/>
                <a:ea typeface="Lexend Medium"/>
                <a:cs typeface="Lexend Medium"/>
                <a:sym typeface="Lexend Medium"/>
              </a:rPr>
              <a:t>Master</a:t>
            </a:r>
            <a:r>
              <a:rPr lang="it" sz="1100">
                <a:solidFill>
                  <a:srgbClr val="78CCDE"/>
                </a:solidFill>
                <a:latin typeface="Lexend Medium"/>
                <a:ea typeface="Lexend Medium"/>
                <a:cs typeface="Lexend Medium"/>
                <a:sym typeface="Lexend Medium"/>
              </a:rPr>
              <a:t>class </a:t>
            </a:r>
            <a:endParaRPr i="0" sz="1100" u="none" cap="none" strike="noStrike">
              <a:solidFill>
                <a:srgbClr val="78CCDE"/>
              </a:solidFill>
              <a:latin typeface="Lexend Medium"/>
              <a:ea typeface="Lexend Medium"/>
              <a:cs typeface="Lexend Medium"/>
              <a:sym typeface="Lexend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glio bianco">
  <p:cSld name="CUSTOM">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 product academy" showMasterSp="0">
  <p:cSld name="Master base">
    <p:spTree>
      <p:nvGrpSpPr>
        <p:cNvPr id="11" name="Shape 11"/>
        <p:cNvGrpSpPr/>
        <p:nvPr/>
      </p:nvGrpSpPr>
      <p:grpSpPr>
        <a:xfrm>
          <a:off x="0" y="0"/>
          <a:ext cx="0" cy="0"/>
          <a:chOff x="0" y="0"/>
          <a:chExt cx="0" cy="0"/>
        </a:xfrm>
      </p:grpSpPr>
      <p:sp>
        <p:nvSpPr>
          <p:cNvPr id="12" name="Google Shape;12;p4"/>
          <p:cNvSpPr txBox="1"/>
          <p:nvPr>
            <p:ph idx="12" type="sldNum"/>
          </p:nvPr>
        </p:nvSpPr>
        <p:spPr>
          <a:xfrm>
            <a:off x="4484400" y="4878958"/>
            <a:ext cx="167700" cy="150000"/>
          </a:xfrm>
          <a:prstGeom prst="rect">
            <a:avLst/>
          </a:prstGeom>
          <a:noFill/>
          <a:ln>
            <a:noFill/>
          </a:ln>
        </p:spPr>
        <p:txBody>
          <a:bodyPr anchorCtr="0" anchor="t" bIns="28775" lIns="28775" spcFirstLastPara="1" rIns="28775" wrap="square" tIns="28775">
            <a:noAutofit/>
          </a:bodyPr>
          <a:lstStyle>
            <a:lvl1pPr indent="0" lvl="0"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it"/>
              <a:t>‹#›</a:t>
            </a:fld>
            <a:endParaRPr sz="1000">
              <a:solidFill>
                <a:schemeClr val="dk2"/>
              </a:solidFill>
              <a:latin typeface="Arial"/>
              <a:ea typeface="Arial"/>
              <a:cs typeface="Arial"/>
              <a:sym typeface="Arial"/>
            </a:endParaRPr>
          </a:p>
        </p:txBody>
      </p:sp>
      <p:grpSp>
        <p:nvGrpSpPr>
          <p:cNvPr id="13" name="Google Shape;13;p4"/>
          <p:cNvGrpSpPr/>
          <p:nvPr/>
        </p:nvGrpSpPr>
        <p:grpSpPr>
          <a:xfrm>
            <a:off x="-7325" y="4755050"/>
            <a:ext cx="9158630" cy="397800"/>
            <a:chOff x="0" y="4745475"/>
            <a:chExt cx="9144000" cy="397800"/>
          </a:xfrm>
        </p:grpSpPr>
        <p:sp>
          <p:nvSpPr>
            <p:cNvPr id="14" name="Google Shape;14;p4"/>
            <p:cNvSpPr/>
            <p:nvPr/>
          </p:nvSpPr>
          <p:spPr>
            <a:xfrm>
              <a:off x="0" y="4745475"/>
              <a:ext cx="9144000" cy="397800"/>
            </a:xfrm>
            <a:prstGeom prst="rect">
              <a:avLst/>
            </a:prstGeom>
            <a:solidFill>
              <a:srgbClr val="45EC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solidFill>
                    <a:srgbClr val="FFFFFF"/>
                  </a:solidFill>
                  <a:latin typeface="Karla"/>
                  <a:ea typeface="Karla"/>
                  <a:cs typeface="Karla"/>
                  <a:sym typeface="Karla"/>
                </a:rPr>
                <a:t>PRODUCT ACADEMY</a:t>
              </a:r>
              <a:endParaRPr b="1" i="0" sz="1000" u="none" cap="none" strike="noStrike">
                <a:solidFill>
                  <a:srgbClr val="FFFFFF"/>
                </a:solidFill>
                <a:latin typeface="Karla"/>
                <a:ea typeface="Karla"/>
                <a:cs typeface="Karla"/>
                <a:sym typeface="Karla"/>
              </a:endParaRPr>
            </a:p>
          </p:txBody>
        </p:sp>
        <p:pic>
          <p:nvPicPr>
            <p:cNvPr id="15" name="Google Shape;15;p4"/>
            <p:cNvPicPr preferRelativeResize="0"/>
            <p:nvPr/>
          </p:nvPicPr>
          <p:blipFill rotWithShape="1">
            <a:blip r:embed="rId2">
              <a:alphaModFix/>
            </a:blip>
            <a:srcRect b="0" l="0" r="0" t="0"/>
            <a:stretch/>
          </p:blipFill>
          <p:spPr>
            <a:xfrm>
              <a:off x="8695375" y="4782463"/>
              <a:ext cx="396075" cy="323794"/>
            </a:xfrm>
            <a:prstGeom prst="rect">
              <a:avLst/>
            </a:prstGeom>
            <a:noFill/>
            <a:ln>
              <a:noFill/>
            </a:ln>
          </p:spPr>
        </p:pic>
      </p:grpSp>
      <p:pic>
        <p:nvPicPr>
          <p:cNvPr id="16" name="Google Shape;16;p4"/>
          <p:cNvPicPr preferRelativeResize="0"/>
          <p:nvPr/>
        </p:nvPicPr>
        <p:blipFill rotWithShape="1">
          <a:blip r:embed="rId2">
            <a:alphaModFix/>
          </a:blip>
          <a:srcRect b="0" l="0" r="0" t="0"/>
          <a:stretch/>
        </p:blipFill>
        <p:spPr>
          <a:xfrm>
            <a:off x="58550" y="4792050"/>
            <a:ext cx="396075" cy="32379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hyperlink" Target="http://www.youtube.com/watch?v=qgnDbQ1aM54" TargetMode="External"/><Relationship Id="rId7"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3.png"/><Relationship Id="rId10" Type="http://schemas.openxmlformats.org/officeDocument/2006/relationships/image" Target="../media/image20.png"/><Relationship Id="rId9" Type="http://schemas.openxmlformats.org/officeDocument/2006/relationships/image" Target="../media/image46.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3.png"/><Relationship Id="rId10" Type="http://schemas.openxmlformats.org/officeDocument/2006/relationships/image" Target="../media/image20.png"/><Relationship Id="rId9" Type="http://schemas.openxmlformats.org/officeDocument/2006/relationships/image" Target="../media/image46.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3.png"/><Relationship Id="rId10" Type="http://schemas.openxmlformats.org/officeDocument/2006/relationships/image" Target="../media/image31.png"/><Relationship Id="rId9"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27.png"/><Relationship Id="rId11" Type="http://schemas.openxmlformats.org/officeDocument/2006/relationships/image" Target="../media/image31.png"/><Relationship Id="rId10" Type="http://schemas.openxmlformats.org/officeDocument/2006/relationships/image" Target="../media/image36.png"/><Relationship Id="rId9"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60.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hyperlink" Target="https://x.com/bchesk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hyperlink" Target="http://www.youtube.com/watch?v=tuVa27WISyo" TargetMode="External"/><Relationship Id="rId5" Type="http://schemas.openxmlformats.org/officeDocument/2006/relationships/image" Target="../media/image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hyperlink" Target="https://x.com/bchesk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57.png"/><Relationship Id="rId6" Type="http://schemas.openxmlformats.org/officeDocument/2006/relationships/image" Target="../media/image52.png"/><Relationship Id="rId7" Type="http://schemas.openxmlformats.org/officeDocument/2006/relationships/image" Target="../media/image63.png"/><Relationship Id="rId8"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fur-ever.m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www.youtube.com/watch?v=tyAsNwu_xCI" TargetMode="External"/><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www.youtube.com/watch?v=-sSOyO0FiPE" TargetMode="Externa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nvSpPr>
        <p:spPr>
          <a:xfrm>
            <a:off x="0" y="21299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Product Builder</a:t>
            </a:r>
            <a:endParaRPr b="1" sz="3900">
              <a:solidFill>
                <a:srgbClr val="78CCDE"/>
              </a:solidFill>
              <a:latin typeface="Lexend"/>
              <a:ea typeface="Lexend"/>
              <a:cs typeface="Lexend"/>
              <a:sym typeface="Lexend"/>
            </a:endParaRPr>
          </a:p>
        </p:txBody>
      </p:sp>
      <p:sp>
        <p:nvSpPr>
          <p:cNvPr id="22" name="Google Shape;22;p5"/>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23" name="Google Shape;23;p5"/>
          <p:cNvSpPr txBox="1"/>
          <p:nvPr/>
        </p:nvSpPr>
        <p:spPr>
          <a:xfrm>
            <a:off x="0" y="34871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MASTERCLASS</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24" name="Google Shape;24;p5"/>
          <p:cNvPicPr preferRelativeResize="0"/>
          <p:nvPr/>
        </p:nvPicPr>
        <p:blipFill>
          <a:blip r:embed="rId4">
            <a:alphaModFix/>
          </a:blip>
          <a:stretch>
            <a:fillRect/>
          </a:stretch>
        </p:blipFill>
        <p:spPr>
          <a:xfrm>
            <a:off x="3852725" y="968400"/>
            <a:ext cx="1431040" cy="1190150"/>
          </a:xfrm>
          <a:prstGeom prst="rect">
            <a:avLst/>
          </a:prstGeom>
          <a:noFill/>
          <a:ln>
            <a:noFill/>
          </a:ln>
        </p:spPr>
      </p:pic>
      <p:pic>
        <p:nvPicPr>
          <p:cNvPr id="25" name="Google Shape;25;p5" title="spcode-3xjofYAYLCeDIhCI1B4GwW (1).png"/>
          <p:cNvPicPr preferRelativeResize="0"/>
          <p:nvPr/>
        </p:nvPicPr>
        <p:blipFill>
          <a:blip r:embed="rId5">
            <a:alphaModFix/>
          </a:blip>
          <a:stretch>
            <a:fillRect/>
          </a:stretch>
        </p:blipFill>
        <p:spPr>
          <a:xfrm>
            <a:off x="5767225" y="1533725"/>
            <a:ext cx="3026066" cy="756525"/>
          </a:xfrm>
          <a:prstGeom prst="rect">
            <a:avLst/>
          </a:prstGeom>
          <a:noFill/>
          <a:ln>
            <a:noFill/>
          </a:ln>
        </p:spPr>
      </p:pic>
      <p:sp>
        <p:nvSpPr>
          <p:cNvPr id="26" name="Google Shape;26;p5"/>
          <p:cNvSpPr txBox="1"/>
          <p:nvPr/>
        </p:nvSpPr>
        <p:spPr>
          <a:xfrm>
            <a:off x="5691025" y="1164425"/>
            <a:ext cx="31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chemeClr val="lt2"/>
                </a:solidFill>
                <a:latin typeface="Lexend"/>
                <a:ea typeface="Lexend"/>
                <a:cs typeface="Lexend"/>
                <a:sym typeface="Lexend"/>
              </a:rPr>
              <a:t>Ascolta ora la nostra playlist esclusiva</a:t>
            </a:r>
            <a:endParaRPr b="1" sz="1200">
              <a:solidFill>
                <a:schemeClr val="lt2"/>
              </a:solidFill>
              <a:latin typeface="Lexend"/>
              <a:ea typeface="Lexend"/>
              <a:cs typeface="Lexend"/>
              <a:sym typeface="Lexend"/>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27" name="Google Shape;27;p5" title="5 Minute Timer">
            <a:hlinkClick r:id="rId6"/>
          </p:cNvPr>
          <p:cNvPicPr preferRelativeResize="0"/>
          <p:nvPr/>
        </p:nvPicPr>
        <p:blipFill>
          <a:blip r:embed="rId7">
            <a:alphaModFix/>
          </a:blip>
          <a:stretch>
            <a:fillRect/>
          </a:stretch>
        </p:blipFill>
        <p:spPr>
          <a:xfrm>
            <a:off x="152400" y="1524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
                                        </p:tgtEl>
                                        <p:attrNameLst>
                                          <p:attrName>style.visibility</p:attrName>
                                        </p:attrNameLst>
                                      </p:cBhvr>
                                      <p:to>
                                        <p:strVal val="visible"/>
                                      </p:to>
                                    </p:set>
                                    <p:animEffect filter="fade" transition="in">
                                      <p:cBhvr>
                                        <p:cTn dur="1000"/>
                                        <p:tgtEl>
                                          <p:spTgt spid="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p:nvPr/>
        </p:nvSpPr>
        <p:spPr>
          <a:xfrm>
            <a:off x="6581175" y="715275"/>
            <a:ext cx="1914300" cy="2511300"/>
          </a:xfrm>
          <a:prstGeom prst="roundRect">
            <a:avLst>
              <a:gd fmla="val 16667" name="adj"/>
            </a:avLst>
          </a:prstGeom>
          <a:solidFill>
            <a:schemeClr val="lt2"/>
          </a:solidFill>
          <a:ln cap="flat" cmpd="sng" w="38100">
            <a:solidFill>
              <a:srgbClr val="0D0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4"/>
          <p:cNvSpPr/>
          <p:nvPr/>
        </p:nvSpPr>
        <p:spPr>
          <a:xfrm>
            <a:off x="3766602" y="1257050"/>
            <a:ext cx="1914300" cy="3402000"/>
          </a:xfrm>
          <a:prstGeom prst="roundRect">
            <a:avLst>
              <a:gd fmla="val 16667" name="adj"/>
            </a:avLst>
          </a:prstGeom>
          <a:solidFill>
            <a:schemeClr val="lt2"/>
          </a:solidFill>
          <a:ln cap="flat" cmpd="sng" w="38100">
            <a:solidFill>
              <a:srgbClr val="0D0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 name="Google Shape;83;p14"/>
          <p:cNvPicPr preferRelativeResize="0"/>
          <p:nvPr/>
        </p:nvPicPr>
        <p:blipFill rotWithShape="1">
          <a:blip r:embed="rId3">
            <a:alphaModFix/>
          </a:blip>
          <a:srcRect b="13919" l="0" r="0" t="0"/>
          <a:stretch/>
        </p:blipFill>
        <p:spPr>
          <a:xfrm>
            <a:off x="1613375" y="858075"/>
            <a:ext cx="6409600" cy="3516751"/>
          </a:xfrm>
          <a:prstGeom prst="rect">
            <a:avLst/>
          </a:prstGeom>
          <a:noFill/>
          <a:ln>
            <a:noFill/>
          </a:ln>
        </p:spPr>
      </p:pic>
      <p:sp>
        <p:nvSpPr>
          <p:cNvPr id="84" name="Google Shape;84;p14"/>
          <p:cNvSpPr/>
          <p:nvPr/>
        </p:nvSpPr>
        <p:spPr>
          <a:xfrm>
            <a:off x="7053675" y="978050"/>
            <a:ext cx="969300" cy="885600"/>
          </a:xfrm>
          <a:prstGeom prst="rect">
            <a:avLst/>
          </a:prstGeom>
          <a:solidFill>
            <a:srgbClr val="EEEEEE"/>
          </a:solidFill>
          <a:ln cap="flat" cmpd="sng" w="9525">
            <a:solidFill>
              <a:srgbClr val="78CC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4"/>
          <p:cNvSpPr/>
          <p:nvPr/>
        </p:nvSpPr>
        <p:spPr>
          <a:xfrm>
            <a:off x="4345675" y="3380925"/>
            <a:ext cx="750300" cy="993900"/>
          </a:xfrm>
          <a:prstGeom prst="rect">
            <a:avLst/>
          </a:prstGeom>
          <a:solidFill>
            <a:srgbClr val="EEEEEE"/>
          </a:solidFill>
          <a:ln cap="flat" cmpd="sng" w="9525">
            <a:solidFill>
              <a:srgbClr val="78CC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4"/>
          <p:cNvSpPr/>
          <p:nvPr/>
        </p:nvSpPr>
        <p:spPr>
          <a:xfrm>
            <a:off x="308550" y="2491475"/>
            <a:ext cx="1180500" cy="993900"/>
          </a:xfrm>
          <a:prstGeom prst="rect">
            <a:avLst/>
          </a:prstGeom>
          <a:solidFill>
            <a:srgbClr val="EEEEEE"/>
          </a:solidFill>
          <a:ln cap="flat" cmpd="sng" w="9525">
            <a:solidFill>
              <a:srgbClr val="78CC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4"/>
          <p:cNvSpPr txBox="1"/>
          <p:nvPr/>
        </p:nvSpPr>
        <p:spPr>
          <a:xfrm>
            <a:off x="449275" y="229950"/>
            <a:ext cx="6317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Stepback tecnico: 3 parti di un prodotto software</a:t>
            </a:r>
            <a:endParaRPr sz="1700">
              <a:solidFill>
                <a:srgbClr val="0D046A"/>
              </a:solidFill>
              <a:latin typeface="Lexend Medium"/>
              <a:ea typeface="Lexend Medium"/>
              <a:cs typeface="Lexend Medium"/>
              <a:sym typeface="Lexend Medium"/>
            </a:endParaRPr>
          </a:p>
        </p:txBody>
      </p:sp>
      <p:sp>
        <p:nvSpPr>
          <p:cNvPr id="88" name="Google Shape;88;p14"/>
          <p:cNvSpPr txBox="1"/>
          <p:nvPr/>
        </p:nvSpPr>
        <p:spPr>
          <a:xfrm>
            <a:off x="586125" y="2491475"/>
            <a:ext cx="750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1B1464"/>
                </a:solidFill>
                <a:latin typeface="Lexend Medium"/>
                <a:ea typeface="Lexend Medium"/>
                <a:cs typeface="Lexend Medium"/>
                <a:sym typeface="Lexend Medium"/>
              </a:rPr>
              <a:t>Client</a:t>
            </a:r>
            <a:endParaRPr sz="1200">
              <a:solidFill>
                <a:srgbClr val="1B1464"/>
              </a:solidFill>
              <a:latin typeface="Lexend Medium"/>
              <a:ea typeface="Lexend Medium"/>
              <a:cs typeface="Lexend Medium"/>
              <a:sym typeface="Lexend Medium"/>
            </a:endParaRPr>
          </a:p>
        </p:txBody>
      </p:sp>
      <p:sp>
        <p:nvSpPr>
          <p:cNvPr id="89" name="Google Shape;89;p14"/>
          <p:cNvSpPr txBox="1"/>
          <p:nvPr/>
        </p:nvSpPr>
        <p:spPr>
          <a:xfrm>
            <a:off x="4422775" y="3303275"/>
            <a:ext cx="708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1B1464"/>
                </a:solidFill>
                <a:latin typeface="Lexend Medium"/>
                <a:ea typeface="Lexend Medium"/>
                <a:cs typeface="Lexend Medium"/>
                <a:sym typeface="Lexend Medium"/>
              </a:rPr>
              <a:t>Server</a:t>
            </a:r>
            <a:endParaRPr sz="1200">
              <a:solidFill>
                <a:srgbClr val="1B1464"/>
              </a:solidFill>
              <a:latin typeface="Lexend Medium"/>
              <a:ea typeface="Lexend Medium"/>
              <a:cs typeface="Lexend Medium"/>
              <a:sym typeface="Lexend Medium"/>
            </a:endParaRPr>
          </a:p>
        </p:txBody>
      </p:sp>
      <p:sp>
        <p:nvSpPr>
          <p:cNvPr id="90" name="Google Shape;90;p14"/>
          <p:cNvSpPr txBox="1"/>
          <p:nvPr/>
        </p:nvSpPr>
        <p:spPr>
          <a:xfrm>
            <a:off x="7053675" y="943750"/>
            <a:ext cx="969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1B1464"/>
                </a:solidFill>
                <a:latin typeface="Lexend Medium"/>
                <a:ea typeface="Lexend Medium"/>
                <a:cs typeface="Lexend Medium"/>
                <a:sym typeface="Lexend Medium"/>
              </a:rPr>
              <a:t>Database</a:t>
            </a:r>
            <a:endParaRPr sz="1200">
              <a:solidFill>
                <a:srgbClr val="1B1464"/>
              </a:solidFill>
              <a:latin typeface="Lexend Medium"/>
              <a:ea typeface="Lexend Medium"/>
              <a:cs typeface="Lexend Medium"/>
              <a:sym typeface="Lexend Medium"/>
            </a:endParaRPr>
          </a:p>
        </p:txBody>
      </p:sp>
      <p:sp>
        <p:nvSpPr>
          <p:cNvPr id="91" name="Google Shape;91;p14"/>
          <p:cNvSpPr txBox="1"/>
          <p:nvPr/>
        </p:nvSpPr>
        <p:spPr>
          <a:xfrm>
            <a:off x="7354800" y="4374825"/>
            <a:ext cx="178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595959"/>
                </a:solidFill>
                <a:latin typeface="Roboto"/>
                <a:ea typeface="Roboto"/>
                <a:cs typeface="Roboto"/>
                <a:sym typeface="Roboto"/>
              </a:rPr>
              <a:t>Source: Colin Matthews</a:t>
            </a:r>
            <a:endParaRPr sz="1200">
              <a:solidFill>
                <a:srgbClr val="595959"/>
              </a:solidFill>
              <a:latin typeface="Roboto"/>
              <a:ea typeface="Roboto"/>
              <a:cs typeface="Roboto"/>
              <a:sym typeface="Roboto"/>
            </a:endParaRPr>
          </a:p>
        </p:txBody>
      </p:sp>
      <p:sp>
        <p:nvSpPr>
          <p:cNvPr id="92" name="Google Shape;92;p14"/>
          <p:cNvSpPr txBox="1"/>
          <p:nvPr/>
        </p:nvSpPr>
        <p:spPr>
          <a:xfrm>
            <a:off x="308550" y="2684975"/>
            <a:ext cx="10287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6CFE1"/>
                </a:solidFill>
                <a:latin typeface="Lexend"/>
                <a:ea typeface="Lexend"/>
                <a:cs typeface="Lexend"/>
                <a:sym typeface="Lexend"/>
              </a:rPr>
              <a:t>website or app that’s used by the end user</a:t>
            </a:r>
            <a:endParaRPr sz="1000">
              <a:solidFill>
                <a:srgbClr val="56CFE1"/>
              </a:solidFill>
              <a:latin typeface="Lexend"/>
              <a:ea typeface="Lexend"/>
              <a:cs typeface="Lexend"/>
              <a:sym typeface="Lexend"/>
            </a:endParaRPr>
          </a:p>
        </p:txBody>
      </p:sp>
      <p:sp>
        <p:nvSpPr>
          <p:cNvPr id="93" name="Google Shape;93;p14"/>
          <p:cNvSpPr txBox="1"/>
          <p:nvPr/>
        </p:nvSpPr>
        <p:spPr>
          <a:xfrm>
            <a:off x="4102375" y="3523650"/>
            <a:ext cx="10287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6CFE1"/>
                </a:solidFill>
                <a:latin typeface="Lexend"/>
                <a:ea typeface="Lexend"/>
                <a:cs typeface="Lexend"/>
                <a:sym typeface="Lexend"/>
              </a:rPr>
              <a:t>processes requests from the client</a:t>
            </a:r>
            <a:endParaRPr sz="1000">
              <a:solidFill>
                <a:srgbClr val="56CFE1"/>
              </a:solidFill>
              <a:latin typeface="Lexend"/>
              <a:ea typeface="Lexend"/>
              <a:cs typeface="Lexend"/>
              <a:sym typeface="Lexend"/>
            </a:endParaRPr>
          </a:p>
        </p:txBody>
      </p:sp>
      <p:sp>
        <p:nvSpPr>
          <p:cNvPr id="94" name="Google Shape;94;p14"/>
          <p:cNvSpPr txBox="1"/>
          <p:nvPr/>
        </p:nvSpPr>
        <p:spPr>
          <a:xfrm>
            <a:off x="6994275" y="1151750"/>
            <a:ext cx="1028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6CFE1"/>
                </a:solidFill>
                <a:latin typeface="Lexend"/>
                <a:ea typeface="Lexend"/>
                <a:cs typeface="Lexend"/>
                <a:sym typeface="Lexend"/>
              </a:rPr>
              <a:t>permanent storage of data</a:t>
            </a:r>
            <a:endParaRPr sz="1000">
              <a:solidFill>
                <a:srgbClr val="56CFE1"/>
              </a:solidFill>
              <a:latin typeface="Lexend"/>
              <a:ea typeface="Lexend"/>
              <a:cs typeface="Lexend"/>
              <a:sym typeface="Lexend"/>
            </a:endParaRPr>
          </a:p>
        </p:txBody>
      </p:sp>
      <p:sp>
        <p:nvSpPr>
          <p:cNvPr id="95" name="Google Shape;95;p14"/>
          <p:cNvSpPr txBox="1"/>
          <p:nvPr/>
        </p:nvSpPr>
        <p:spPr>
          <a:xfrm>
            <a:off x="2777050" y="1931725"/>
            <a:ext cx="750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595959"/>
                </a:solidFill>
                <a:latin typeface="Lexend Medium"/>
                <a:ea typeface="Lexend Medium"/>
                <a:cs typeface="Lexend Medium"/>
                <a:sym typeface="Lexend Medium"/>
              </a:rPr>
              <a:t>APIs</a:t>
            </a:r>
            <a:endParaRPr sz="1200">
              <a:solidFill>
                <a:srgbClr val="595959"/>
              </a:solidFill>
              <a:latin typeface="Lexend Medium"/>
              <a:ea typeface="Lexend Medium"/>
              <a:cs typeface="Lexend Medium"/>
              <a:sym typeface="Lexend Medium"/>
            </a:endParaRPr>
          </a:p>
        </p:txBody>
      </p:sp>
      <p:sp>
        <p:nvSpPr>
          <p:cNvPr id="96" name="Google Shape;96;p14"/>
          <p:cNvSpPr txBox="1"/>
          <p:nvPr/>
        </p:nvSpPr>
        <p:spPr>
          <a:xfrm>
            <a:off x="2498650" y="2171550"/>
            <a:ext cx="1028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95959"/>
                </a:solidFill>
                <a:latin typeface="Lexend"/>
                <a:ea typeface="Lexend"/>
                <a:cs typeface="Lexend"/>
                <a:sym typeface="Lexend"/>
              </a:rPr>
              <a:t>application programming interfaces</a:t>
            </a:r>
            <a:endParaRPr sz="1000">
              <a:solidFill>
                <a:srgbClr val="595959"/>
              </a:solidFill>
              <a:latin typeface="Lexend"/>
              <a:ea typeface="Lexend"/>
              <a:cs typeface="Lexend"/>
              <a:sym typeface="Lexend"/>
            </a:endParaRPr>
          </a:p>
        </p:txBody>
      </p:sp>
      <p:sp>
        <p:nvSpPr>
          <p:cNvPr id="97" name="Google Shape;97;p14"/>
          <p:cNvSpPr txBox="1"/>
          <p:nvPr/>
        </p:nvSpPr>
        <p:spPr>
          <a:xfrm>
            <a:off x="6419700" y="3523650"/>
            <a:ext cx="12279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595959"/>
                </a:solidFill>
                <a:latin typeface="Lexend Medium"/>
                <a:ea typeface="Lexend Medium"/>
                <a:cs typeface="Lexend Medium"/>
                <a:sym typeface="Lexend Medium"/>
              </a:rPr>
              <a:t>External Services</a:t>
            </a:r>
            <a:endParaRPr sz="1200">
              <a:solidFill>
                <a:srgbClr val="595959"/>
              </a:solidFill>
              <a:latin typeface="Lexend Medium"/>
              <a:ea typeface="Lexend Medium"/>
              <a:cs typeface="Lexend Medium"/>
              <a:sym typeface="Lexend Medium"/>
            </a:endParaRPr>
          </a:p>
        </p:txBody>
      </p:sp>
      <p:sp>
        <p:nvSpPr>
          <p:cNvPr id="98" name="Google Shape;98;p14"/>
          <p:cNvSpPr txBox="1"/>
          <p:nvPr/>
        </p:nvSpPr>
        <p:spPr>
          <a:xfrm>
            <a:off x="6467100" y="3916925"/>
            <a:ext cx="11805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95959"/>
                </a:solidFill>
                <a:latin typeface="Lexend"/>
                <a:ea typeface="Lexend"/>
                <a:cs typeface="Lexend"/>
                <a:sym typeface="Lexend"/>
              </a:rPr>
              <a:t>accessed by server via API.</a:t>
            </a:r>
            <a:endParaRPr sz="1000">
              <a:solidFill>
                <a:srgbClr val="595959"/>
              </a:solidFill>
              <a:latin typeface="Lexend"/>
              <a:ea typeface="Lexend"/>
              <a:cs typeface="Lexend"/>
              <a:sym typeface="Lexend"/>
            </a:endParaRPr>
          </a:p>
        </p:txBody>
      </p:sp>
      <p:sp>
        <p:nvSpPr>
          <p:cNvPr id="99" name="Google Shape;99;p14"/>
          <p:cNvSpPr/>
          <p:nvPr/>
        </p:nvSpPr>
        <p:spPr>
          <a:xfrm>
            <a:off x="6179350" y="3133925"/>
            <a:ext cx="654900" cy="7080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t>APIs</a:t>
            </a:r>
            <a:endParaRPr sz="1100"/>
          </a:p>
        </p:txBody>
      </p:sp>
      <p:cxnSp>
        <p:nvCxnSpPr>
          <p:cNvPr id="100" name="Google Shape;100;p14"/>
          <p:cNvCxnSpPr/>
          <p:nvPr/>
        </p:nvCxnSpPr>
        <p:spPr>
          <a:xfrm>
            <a:off x="5143500" y="2547950"/>
            <a:ext cx="952500" cy="67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5AA9"/>
        </a:solidFill>
      </p:bgPr>
    </p:bg>
    <p:spTree>
      <p:nvGrpSpPr>
        <p:cNvPr id="104" name="Shape 104"/>
        <p:cNvGrpSpPr/>
        <p:nvPr/>
      </p:nvGrpSpPr>
      <p:grpSpPr>
        <a:xfrm>
          <a:off x="0" y="0"/>
          <a:ext cx="0" cy="0"/>
          <a:chOff x="0" y="0"/>
          <a:chExt cx="0" cy="0"/>
        </a:xfrm>
      </p:grpSpPr>
      <p:pic>
        <p:nvPicPr>
          <p:cNvPr id="105" name="Google Shape;105;p15"/>
          <p:cNvPicPr preferRelativeResize="0"/>
          <p:nvPr/>
        </p:nvPicPr>
        <p:blipFill>
          <a:blip r:embed="rId3">
            <a:alphaModFix/>
          </a:blip>
          <a:stretch>
            <a:fillRect/>
          </a:stretch>
        </p:blipFill>
        <p:spPr>
          <a:xfrm>
            <a:off x="777812" y="-96975"/>
            <a:ext cx="7588376" cy="5337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p:nvPr/>
        </p:nvSpPr>
        <p:spPr>
          <a:xfrm>
            <a:off x="6883750" y="2890675"/>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6"/>
          <p:cNvSpPr/>
          <p:nvPr/>
        </p:nvSpPr>
        <p:spPr>
          <a:xfrm>
            <a:off x="4642525" y="2890675"/>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6"/>
          <p:cNvSpPr/>
          <p:nvPr/>
        </p:nvSpPr>
        <p:spPr>
          <a:xfrm>
            <a:off x="2301875" y="2890675"/>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6"/>
          <p:cNvSpPr/>
          <p:nvPr/>
        </p:nvSpPr>
        <p:spPr>
          <a:xfrm>
            <a:off x="622688" y="2890675"/>
            <a:ext cx="12921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6"/>
          <p:cNvSpPr/>
          <p:nvPr/>
        </p:nvSpPr>
        <p:spPr>
          <a:xfrm>
            <a:off x="6890225" y="925100"/>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6"/>
          <p:cNvSpPr/>
          <p:nvPr/>
        </p:nvSpPr>
        <p:spPr>
          <a:xfrm>
            <a:off x="4622325" y="925100"/>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6"/>
          <p:cNvSpPr/>
          <p:nvPr/>
        </p:nvSpPr>
        <p:spPr>
          <a:xfrm>
            <a:off x="2480275" y="925100"/>
            <a:ext cx="12921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6"/>
          <p:cNvSpPr/>
          <p:nvPr/>
        </p:nvSpPr>
        <p:spPr>
          <a:xfrm>
            <a:off x="614250" y="925100"/>
            <a:ext cx="12921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 name="Google Shape;118;p16"/>
          <p:cNvPicPr preferRelativeResize="0"/>
          <p:nvPr/>
        </p:nvPicPr>
        <p:blipFill>
          <a:blip r:embed="rId3">
            <a:alphaModFix/>
          </a:blip>
          <a:stretch>
            <a:fillRect/>
          </a:stretch>
        </p:blipFill>
        <p:spPr>
          <a:xfrm>
            <a:off x="2781168" y="2963925"/>
            <a:ext cx="690607" cy="690602"/>
          </a:xfrm>
          <a:prstGeom prst="rect">
            <a:avLst/>
          </a:prstGeom>
          <a:noFill/>
          <a:ln>
            <a:noFill/>
          </a:ln>
        </p:spPr>
      </p:pic>
      <p:pic>
        <p:nvPicPr>
          <p:cNvPr id="119" name="Google Shape;119;p16"/>
          <p:cNvPicPr preferRelativeResize="0"/>
          <p:nvPr/>
        </p:nvPicPr>
        <p:blipFill>
          <a:blip r:embed="rId4">
            <a:alphaModFix/>
          </a:blip>
          <a:stretch>
            <a:fillRect/>
          </a:stretch>
        </p:blipFill>
        <p:spPr>
          <a:xfrm>
            <a:off x="923413" y="3015025"/>
            <a:ext cx="690628" cy="690621"/>
          </a:xfrm>
          <a:prstGeom prst="rect">
            <a:avLst/>
          </a:prstGeom>
          <a:noFill/>
          <a:ln>
            <a:noFill/>
          </a:ln>
        </p:spPr>
      </p:pic>
      <p:pic>
        <p:nvPicPr>
          <p:cNvPr id="120" name="Google Shape;120;p16"/>
          <p:cNvPicPr preferRelativeResize="0"/>
          <p:nvPr/>
        </p:nvPicPr>
        <p:blipFill>
          <a:blip r:embed="rId5">
            <a:alphaModFix/>
          </a:blip>
          <a:stretch>
            <a:fillRect/>
          </a:stretch>
        </p:blipFill>
        <p:spPr>
          <a:xfrm>
            <a:off x="5129563" y="2979837"/>
            <a:ext cx="690628" cy="782350"/>
          </a:xfrm>
          <a:prstGeom prst="rect">
            <a:avLst/>
          </a:prstGeom>
          <a:noFill/>
          <a:ln>
            <a:noFill/>
          </a:ln>
        </p:spPr>
      </p:pic>
      <p:pic>
        <p:nvPicPr>
          <p:cNvPr id="121" name="Google Shape;121;p16"/>
          <p:cNvPicPr preferRelativeResize="0"/>
          <p:nvPr/>
        </p:nvPicPr>
        <p:blipFill>
          <a:blip r:embed="rId6">
            <a:alphaModFix/>
          </a:blip>
          <a:stretch>
            <a:fillRect/>
          </a:stretch>
        </p:blipFill>
        <p:spPr>
          <a:xfrm>
            <a:off x="7324936" y="1115875"/>
            <a:ext cx="782350" cy="782350"/>
          </a:xfrm>
          <a:prstGeom prst="rect">
            <a:avLst/>
          </a:prstGeom>
          <a:noFill/>
          <a:ln>
            <a:noFill/>
          </a:ln>
        </p:spPr>
      </p:pic>
      <p:pic>
        <p:nvPicPr>
          <p:cNvPr id="122" name="Google Shape;122;p16"/>
          <p:cNvPicPr preferRelativeResize="0"/>
          <p:nvPr/>
        </p:nvPicPr>
        <p:blipFill>
          <a:blip r:embed="rId7">
            <a:alphaModFix/>
          </a:blip>
          <a:stretch>
            <a:fillRect/>
          </a:stretch>
        </p:blipFill>
        <p:spPr>
          <a:xfrm>
            <a:off x="5063504" y="1115875"/>
            <a:ext cx="782350" cy="782350"/>
          </a:xfrm>
          <a:prstGeom prst="rect">
            <a:avLst/>
          </a:prstGeom>
          <a:noFill/>
          <a:ln>
            <a:noFill/>
          </a:ln>
        </p:spPr>
      </p:pic>
      <p:pic>
        <p:nvPicPr>
          <p:cNvPr id="123" name="Google Shape;123;p16"/>
          <p:cNvPicPr preferRelativeResize="0"/>
          <p:nvPr/>
        </p:nvPicPr>
        <p:blipFill>
          <a:blip r:embed="rId8">
            <a:alphaModFix/>
          </a:blip>
          <a:stretch>
            <a:fillRect/>
          </a:stretch>
        </p:blipFill>
        <p:spPr>
          <a:xfrm>
            <a:off x="2740878" y="1011191"/>
            <a:ext cx="782350" cy="782350"/>
          </a:xfrm>
          <a:prstGeom prst="rect">
            <a:avLst/>
          </a:prstGeom>
          <a:noFill/>
          <a:ln>
            <a:noFill/>
          </a:ln>
        </p:spPr>
      </p:pic>
      <p:sp>
        <p:nvSpPr>
          <p:cNvPr id="124" name="Google Shape;124;p16"/>
          <p:cNvSpPr txBox="1"/>
          <p:nvPr/>
        </p:nvSpPr>
        <p:spPr>
          <a:xfrm>
            <a:off x="449275" y="229950"/>
            <a:ext cx="5175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700">
                <a:solidFill>
                  <a:srgbClr val="0D046A"/>
                </a:solidFill>
                <a:latin typeface="Lexend Medium"/>
                <a:ea typeface="Lexend Medium"/>
                <a:cs typeface="Lexend Medium"/>
                <a:sym typeface="Lexend Medium"/>
              </a:rPr>
              <a:t>Come costruire un back-end?</a:t>
            </a:r>
            <a:endParaRPr i="0" sz="2700" u="none" cap="none" strike="noStrike">
              <a:solidFill>
                <a:srgbClr val="0D046A"/>
              </a:solidFill>
              <a:highlight>
                <a:srgbClr val="78CCDE"/>
              </a:highlight>
              <a:latin typeface="Lexend Medium"/>
              <a:ea typeface="Lexend Medium"/>
              <a:cs typeface="Lexend Medium"/>
              <a:sym typeface="Lexend Medium"/>
            </a:endParaRPr>
          </a:p>
        </p:txBody>
      </p:sp>
      <p:pic>
        <p:nvPicPr>
          <p:cNvPr id="125" name="Google Shape;125;p16"/>
          <p:cNvPicPr preferRelativeResize="0"/>
          <p:nvPr/>
        </p:nvPicPr>
        <p:blipFill>
          <a:blip r:embed="rId9">
            <a:alphaModFix/>
          </a:blip>
          <a:stretch>
            <a:fillRect/>
          </a:stretch>
        </p:blipFill>
        <p:spPr>
          <a:xfrm>
            <a:off x="843525" y="1115875"/>
            <a:ext cx="782350" cy="782350"/>
          </a:xfrm>
          <a:prstGeom prst="rect">
            <a:avLst/>
          </a:prstGeom>
          <a:noFill/>
          <a:ln>
            <a:noFill/>
          </a:ln>
        </p:spPr>
      </p:pic>
      <p:sp>
        <p:nvSpPr>
          <p:cNvPr id="126" name="Google Shape;126;p16"/>
          <p:cNvSpPr txBox="1"/>
          <p:nvPr/>
        </p:nvSpPr>
        <p:spPr>
          <a:xfrm>
            <a:off x="563156" y="1968600"/>
            <a:ext cx="13431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Routing</a:t>
            </a:r>
            <a:endParaRPr sz="900"/>
          </a:p>
        </p:txBody>
      </p:sp>
      <p:sp>
        <p:nvSpPr>
          <p:cNvPr id="127" name="Google Shape;127;p16"/>
          <p:cNvSpPr txBox="1"/>
          <p:nvPr/>
        </p:nvSpPr>
        <p:spPr>
          <a:xfrm>
            <a:off x="2301886" y="1863915"/>
            <a:ext cx="16647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Logica di business</a:t>
            </a:r>
            <a:endParaRPr sz="900"/>
          </a:p>
        </p:txBody>
      </p:sp>
      <p:sp>
        <p:nvSpPr>
          <p:cNvPr id="128" name="Google Shape;128;p16"/>
          <p:cNvSpPr txBox="1"/>
          <p:nvPr/>
        </p:nvSpPr>
        <p:spPr>
          <a:xfrm>
            <a:off x="4362225" y="1968600"/>
            <a:ext cx="21849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Autenticazione</a:t>
            </a:r>
            <a:endParaRPr sz="900"/>
          </a:p>
        </p:txBody>
      </p:sp>
      <p:sp>
        <p:nvSpPr>
          <p:cNvPr id="129" name="Google Shape;129;p16"/>
          <p:cNvSpPr txBox="1"/>
          <p:nvPr/>
        </p:nvSpPr>
        <p:spPr>
          <a:xfrm>
            <a:off x="6927550" y="1968600"/>
            <a:ext cx="15771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Middleware</a:t>
            </a:r>
            <a:endParaRPr b="1" sz="1500">
              <a:solidFill>
                <a:srgbClr val="1B1464"/>
              </a:solidFill>
              <a:latin typeface="Lexend"/>
              <a:ea typeface="Lexend"/>
              <a:cs typeface="Lexend"/>
              <a:sym typeface="Lexend"/>
            </a:endParaRPr>
          </a:p>
        </p:txBody>
      </p:sp>
      <p:sp>
        <p:nvSpPr>
          <p:cNvPr id="130" name="Google Shape;130;p16"/>
          <p:cNvSpPr txBox="1"/>
          <p:nvPr/>
        </p:nvSpPr>
        <p:spPr>
          <a:xfrm>
            <a:off x="2186500" y="3791975"/>
            <a:ext cx="1879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Sicurezza</a:t>
            </a:r>
            <a:br>
              <a:rPr b="1" lang="it" sz="1500">
                <a:solidFill>
                  <a:srgbClr val="1B1464"/>
                </a:solidFill>
                <a:latin typeface="Lexend"/>
                <a:ea typeface="Lexend"/>
                <a:cs typeface="Lexend"/>
                <a:sym typeface="Lexend"/>
              </a:rPr>
            </a:br>
            <a:r>
              <a:rPr b="1" lang="it" sz="1500">
                <a:solidFill>
                  <a:srgbClr val="1B1464"/>
                </a:solidFill>
                <a:latin typeface="Lexend"/>
                <a:ea typeface="Lexend"/>
                <a:cs typeface="Lexend"/>
                <a:sym typeface="Lexend"/>
              </a:rPr>
              <a:t>(CORS, HTTPS)</a:t>
            </a:r>
            <a:endParaRPr sz="900"/>
          </a:p>
        </p:txBody>
      </p:sp>
      <p:sp>
        <p:nvSpPr>
          <p:cNvPr id="131" name="Google Shape;131;p16"/>
          <p:cNvSpPr txBox="1"/>
          <p:nvPr/>
        </p:nvSpPr>
        <p:spPr>
          <a:xfrm>
            <a:off x="4535125" y="3767213"/>
            <a:ext cx="1879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Database (PostgreSQL)</a:t>
            </a:r>
            <a:endParaRPr sz="900"/>
          </a:p>
        </p:txBody>
      </p:sp>
      <p:sp>
        <p:nvSpPr>
          <p:cNvPr id="132" name="Google Shape;132;p16"/>
          <p:cNvSpPr txBox="1"/>
          <p:nvPr/>
        </p:nvSpPr>
        <p:spPr>
          <a:xfrm>
            <a:off x="6776338" y="3920300"/>
            <a:ext cx="1879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APIs</a:t>
            </a:r>
            <a:endParaRPr sz="900"/>
          </a:p>
        </p:txBody>
      </p:sp>
      <p:pic>
        <p:nvPicPr>
          <p:cNvPr id="133" name="Google Shape;133;p16"/>
          <p:cNvPicPr preferRelativeResize="0"/>
          <p:nvPr/>
        </p:nvPicPr>
        <p:blipFill>
          <a:blip r:embed="rId10">
            <a:alphaModFix/>
          </a:blip>
          <a:stretch>
            <a:fillRect/>
          </a:stretch>
        </p:blipFill>
        <p:spPr>
          <a:xfrm>
            <a:off x="7399283" y="3092249"/>
            <a:ext cx="633631" cy="633626"/>
          </a:xfrm>
          <a:prstGeom prst="rect">
            <a:avLst/>
          </a:prstGeom>
          <a:noFill/>
          <a:ln>
            <a:noFill/>
          </a:ln>
        </p:spPr>
      </p:pic>
      <p:sp>
        <p:nvSpPr>
          <p:cNvPr id="134" name="Google Shape;134;p16"/>
          <p:cNvSpPr txBox="1"/>
          <p:nvPr/>
        </p:nvSpPr>
        <p:spPr>
          <a:xfrm>
            <a:off x="328963" y="3791975"/>
            <a:ext cx="1879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Validazione</a:t>
            </a:r>
            <a:endParaRPr b="1" sz="1500">
              <a:solidFill>
                <a:srgbClr val="1B1464"/>
              </a:solidFill>
              <a:latin typeface="Lexend"/>
              <a:ea typeface="Lexend"/>
              <a:cs typeface="Lexend"/>
              <a:sym typeface="Lexend"/>
            </a:endParaRPr>
          </a:p>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dati</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cxnSp>
        <p:nvCxnSpPr>
          <p:cNvPr id="139" name="Google Shape;139;p17"/>
          <p:cNvCxnSpPr/>
          <p:nvPr/>
        </p:nvCxnSpPr>
        <p:spPr>
          <a:xfrm rot="10800000">
            <a:off x="3134225" y="2556777"/>
            <a:ext cx="0" cy="345900"/>
          </a:xfrm>
          <a:prstGeom prst="straightConnector1">
            <a:avLst/>
          </a:prstGeom>
          <a:noFill/>
          <a:ln cap="flat" cmpd="sng" w="38100">
            <a:solidFill>
              <a:srgbClr val="0D046A"/>
            </a:solidFill>
            <a:prstDash val="solid"/>
            <a:round/>
            <a:headEnd len="med" w="med" type="none"/>
            <a:tailEnd len="med" w="med" type="none"/>
          </a:ln>
        </p:spPr>
      </p:cxnSp>
      <p:sp>
        <p:nvSpPr>
          <p:cNvPr id="140" name="Google Shape;140;p17"/>
          <p:cNvSpPr/>
          <p:nvPr/>
        </p:nvSpPr>
        <p:spPr>
          <a:xfrm>
            <a:off x="6883750" y="2890675"/>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7"/>
          <p:cNvSpPr/>
          <p:nvPr/>
        </p:nvSpPr>
        <p:spPr>
          <a:xfrm>
            <a:off x="4642525" y="2890675"/>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7"/>
          <p:cNvSpPr/>
          <p:nvPr/>
        </p:nvSpPr>
        <p:spPr>
          <a:xfrm>
            <a:off x="2301875" y="2890675"/>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7"/>
          <p:cNvSpPr/>
          <p:nvPr/>
        </p:nvSpPr>
        <p:spPr>
          <a:xfrm>
            <a:off x="622688" y="2890675"/>
            <a:ext cx="12921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7"/>
          <p:cNvSpPr/>
          <p:nvPr/>
        </p:nvSpPr>
        <p:spPr>
          <a:xfrm>
            <a:off x="6890225" y="925100"/>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7"/>
          <p:cNvSpPr/>
          <p:nvPr/>
        </p:nvSpPr>
        <p:spPr>
          <a:xfrm>
            <a:off x="4622325" y="925100"/>
            <a:ext cx="16647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7"/>
          <p:cNvSpPr/>
          <p:nvPr/>
        </p:nvSpPr>
        <p:spPr>
          <a:xfrm>
            <a:off x="2480275" y="925100"/>
            <a:ext cx="12921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17"/>
          <p:cNvSpPr/>
          <p:nvPr/>
        </p:nvSpPr>
        <p:spPr>
          <a:xfrm>
            <a:off x="614250" y="925100"/>
            <a:ext cx="1292100" cy="16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17"/>
          <p:cNvPicPr preferRelativeResize="0"/>
          <p:nvPr/>
        </p:nvPicPr>
        <p:blipFill>
          <a:blip r:embed="rId3">
            <a:alphaModFix/>
          </a:blip>
          <a:stretch>
            <a:fillRect/>
          </a:stretch>
        </p:blipFill>
        <p:spPr>
          <a:xfrm>
            <a:off x="2781168" y="2963925"/>
            <a:ext cx="690607" cy="690602"/>
          </a:xfrm>
          <a:prstGeom prst="rect">
            <a:avLst/>
          </a:prstGeom>
          <a:noFill/>
          <a:ln>
            <a:noFill/>
          </a:ln>
        </p:spPr>
      </p:pic>
      <p:pic>
        <p:nvPicPr>
          <p:cNvPr id="149" name="Google Shape;149;p17"/>
          <p:cNvPicPr preferRelativeResize="0"/>
          <p:nvPr/>
        </p:nvPicPr>
        <p:blipFill>
          <a:blip r:embed="rId4">
            <a:alphaModFix/>
          </a:blip>
          <a:stretch>
            <a:fillRect/>
          </a:stretch>
        </p:blipFill>
        <p:spPr>
          <a:xfrm>
            <a:off x="923413" y="3015025"/>
            <a:ext cx="690628" cy="690621"/>
          </a:xfrm>
          <a:prstGeom prst="rect">
            <a:avLst/>
          </a:prstGeom>
          <a:noFill/>
          <a:ln>
            <a:noFill/>
          </a:ln>
        </p:spPr>
      </p:pic>
      <p:pic>
        <p:nvPicPr>
          <p:cNvPr id="150" name="Google Shape;150;p17"/>
          <p:cNvPicPr preferRelativeResize="0"/>
          <p:nvPr/>
        </p:nvPicPr>
        <p:blipFill>
          <a:blip r:embed="rId5">
            <a:alphaModFix/>
          </a:blip>
          <a:stretch>
            <a:fillRect/>
          </a:stretch>
        </p:blipFill>
        <p:spPr>
          <a:xfrm>
            <a:off x="5129563" y="2979837"/>
            <a:ext cx="690628" cy="782350"/>
          </a:xfrm>
          <a:prstGeom prst="rect">
            <a:avLst/>
          </a:prstGeom>
          <a:noFill/>
          <a:ln>
            <a:noFill/>
          </a:ln>
        </p:spPr>
      </p:pic>
      <p:pic>
        <p:nvPicPr>
          <p:cNvPr id="151" name="Google Shape;151;p17"/>
          <p:cNvPicPr preferRelativeResize="0"/>
          <p:nvPr/>
        </p:nvPicPr>
        <p:blipFill>
          <a:blip r:embed="rId6">
            <a:alphaModFix/>
          </a:blip>
          <a:stretch>
            <a:fillRect/>
          </a:stretch>
        </p:blipFill>
        <p:spPr>
          <a:xfrm>
            <a:off x="7324936" y="1115875"/>
            <a:ext cx="782350" cy="782350"/>
          </a:xfrm>
          <a:prstGeom prst="rect">
            <a:avLst/>
          </a:prstGeom>
          <a:noFill/>
          <a:ln>
            <a:noFill/>
          </a:ln>
        </p:spPr>
      </p:pic>
      <p:pic>
        <p:nvPicPr>
          <p:cNvPr id="152" name="Google Shape;152;p17"/>
          <p:cNvPicPr preferRelativeResize="0"/>
          <p:nvPr/>
        </p:nvPicPr>
        <p:blipFill>
          <a:blip r:embed="rId7">
            <a:alphaModFix/>
          </a:blip>
          <a:stretch>
            <a:fillRect/>
          </a:stretch>
        </p:blipFill>
        <p:spPr>
          <a:xfrm>
            <a:off x="5063504" y="1115875"/>
            <a:ext cx="782350" cy="782350"/>
          </a:xfrm>
          <a:prstGeom prst="rect">
            <a:avLst/>
          </a:prstGeom>
          <a:noFill/>
          <a:ln>
            <a:noFill/>
          </a:ln>
        </p:spPr>
      </p:pic>
      <p:pic>
        <p:nvPicPr>
          <p:cNvPr id="153" name="Google Shape;153;p17"/>
          <p:cNvPicPr preferRelativeResize="0"/>
          <p:nvPr/>
        </p:nvPicPr>
        <p:blipFill>
          <a:blip r:embed="rId8">
            <a:alphaModFix/>
          </a:blip>
          <a:stretch>
            <a:fillRect/>
          </a:stretch>
        </p:blipFill>
        <p:spPr>
          <a:xfrm>
            <a:off x="2740878" y="1011191"/>
            <a:ext cx="782350" cy="782350"/>
          </a:xfrm>
          <a:prstGeom prst="rect">
            <a:avLst/>
          </a:prstGeom>
          <a:noFill/>
          <a:ln>
            <a:noFill/>
          </a:ln>
        </p:spPr>
      </p:pic>
      <p:sp>
        <p:nvSpPr>
          <p:cNvPr id="154" name="Google Shape;154;p17"/>
          <p:cNvSpPr txBox="1"/>
          <p:nvPr/>
        </p:nvSpPr>
        <p:spPr>
          <a:xfrm>
            <a:off x="449275" y="229950"/>
            <a:ext cx="5175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700">
                <a:solidFill>
                  <a:srgbClr val="0D046A"/>
                </a:solidFill>
                <a:latin typeface="Lexend Medium"/>
                <a:ea typeface="Lexend Medium"/>
                <a:cs typeface="Lexend Medium"/>
                <a:sym typeface="Lexend Medium"/>
              </a:rPr>
              <a:t>Come costruire un back-end?</a:t>
            </a:r>
            <a:endParaRPr i="0" sz="2700" u="none" cap="none" strike="noStrike">
              <a:solidFill>
                <a:srgbClr val="0D046A"/>
              </a:solidFill>
              <a:highlight>
                <a:srgbClr val="78CCDE"/>
              </a:highlight>
              <a:latin typeface="Lexend Medium"/>
              <a:ea typeface="Lexend Medium"/>
              <a:cs typeface="Lexend Medium"/>
              <a:sym typeface="Lexend Medium"/>
            </a:endParaRPr>
          </a:p>
        </p:txBody>
      </p:sp>
      <p:pic>
        <p:nvPicPr>
          <p:cNvPr id="155" name="Google Shape;155;p17"/>
          <p:cNvPicPr preferRelativeResize="0"/>
          <p:nvPr/>
        </p:nvPicPr>
        <p:blipFill>
          <a:blip r:embed="rId9">
            <a:alphaModFix/>
          </a:blip>
          <a:stretch>
            <a:fillRect/>
          </a:stretch>
        </p:blipFill>
        <p:spPr>
          <a:xfrm>
            <a:off x="843525" y="1115875"/>
            <a:ext cx="782350" cy="782350"/>
          </a:xfrm>
          <a:prstGeom prst="rect">
            <a:avLst/>
          </a:prstGeom>
          <a:noFill/>
          <a:ln>
            <a:noFill/>
          </a:ln>
        </p:spPr>
      </p:pic>
      <p:sp>
        <p:nvSpPr>
          <p:cNvPr id="156" name="Google Shape;156;p17"/>
          <p:cNvSpPr txBox="1"/>
          <p:nvPr/>
        </p:nvSpPr>
        <p:spPr>
          <a:xfrm>
            <a:off x="563156" y="1968600"/>
            <a:ext cx="13431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Routing</a:t>
            </a:r>
            <a:endParaRPr sz="900"/>
          </a:p>
        </p:txBody>
      </p:sp>
      <p:sp>
        <p:nvSpPr>
          <p:cNvPr id="157" name="Google Shape;157;p17"/>
          <p:cNvSpPr txBox="1"/>
          <p:nvPr/>
        </p:nvSpPr>
        <p:spPr>
          <a:xfrm>
            <a:off x="2301886" y="1863915"/>
            <a:ext cx="16647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Logica di business</a:t>
            </a:r>
            <a:endParaRPr sz="900"/>
          </a:p>
        </p:txBody>
      </p:sp>
      <p:sp>
        <p:nvSpPr>
          <p:cNvPr id="158" name="Google Shape;158;p17"/>
          <p:cNvSpPr txBox="1"/>
          <p:nvPr/>
        </p:nvSpPr>
        <p:spPr>
          <a:xfrm>
            <a:off x="4362225" y="1968600"/>
            <a:ext cx="21849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Autenticazione</a:t>
            </a:r>
            <a:endParaRPr sz="900"/>
          </a:p>
        </p:txBody>
      </p:sp>
      <p:sp>
        <p:nvSpPr>
          <p:cNvPr id="159" name="Google Shape;159;p17"/>
          <p:cNvSpPr txBox="1"/>
          <p:nvPr/>
        </p:nvSpPr>
        <p:spPr>
          <a:xfrm>
            <a:off x="6927550" y="1968600"/>
            <a:ext cx="15771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Middleware</a:t>
            </a:r>
            <a:endParaRPr b="1" sz="1500">
              <a:solidFill>
                <a:srgbClr val="1B1464"/>
              </a:solidFill>
              <a:latin typeface="Lexend"/>
              <a:ea typeface="Lexend"/>
              <a:cs typeface="Lexend"/>
              <a:sym typeface="Lexend"/>
            </a:endParaRPr>
          </a:p>
        </p:txBody>
      </p:sp>
      <p:sp>
        <p:nvSpPr>
          <p:cNvPr id="160" name="Google Shape;160;p17"/>
          <p:cNvSpPr txBox="1"/>
          <p:nvPr/>
        </p:nvSpPr>
        <p:spPr>
          <a:xfrm>
            <a:off x="328963" y="3791975"/>
            <a:ext cx="1879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Validazione</a:t>
            </a:r>
            <a:endParaRPr b="1" sz="1500">
              <a:solidFill>
                <a:srgbClr val="1B1464"/>
              </a:solidFill>
              <a:latin typeface="Lexend"/>
              <a:ea typeface="Lexend"/>
              <a:cs typeface="Lexend"/>
              <a:sym typeface="Lexend"/>
            </a:endParaRPr>
          </a:p>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dati</a:t>
            </a:r>
            <a:endParaRPr sz="900"/>
          </a:p>
        </p:txBody>
      </p:sp>
      <p:sp>
        <p:nvSpPr>
          <p:cNvPr id="161" name="Google Shape;161;p17"/>
          <p:cNvSpPr txBox="1"/>
          <p:nvPr/>
        </p:nvSpPr>
        <p:spPr>
          <a:xfrm>
            <a:off x="2186500" y="3791975"/>
            <a:ext cx="1879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Sicurezza</a:t>
            </a:r>
            <a:br>
              <a:rPr b="1" lang="it" sz="1500">
                <a:solidFill>
                  <a:srgbClr val="1B1464"/>
                </a:solidFill>
                <a:latin typeface="Lexend"/>
                <a:ea typeface="Lexend"/>
                <a:cs typeface="Lexend"/>
                <a:sym typeface="Lexend"/>
              </a:rPr>
            </a:br>
            <a:r>
              <a:rPr b="1" lang="it" sz="1500">
                <a:solidFill>
                  <a:srgbClr val="1B1464"/>
                </a:solidFill>
                <a:latin typeface="Lexend"/>
                <a:ea typeface="Lexend"/>
                <a:cs typeface="Lexend"/>
                <a:sym typeface="Lexend"/>
              </a:rPr>
              <a:t>(CORS, HTTPS)</a:t>
            </a:r>
            <a:endParaRPr sz="900"/>
          </a:p>
        </p:txBody>
      </p:sp>
      <p:sp>
        <p:nvSpPr>
          <p:cNvPr id="162" name="Google Shape;162;p17"/>
          <p:cNvSpPr txBox="1"/>
          <p:nvPr/>
        </p:nvSpPr>
        <p:spPr>
          <a:xfrm>
            <a:off x="4535125" y="3767213"/>
            <a:ext cx="1879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Database (PostgreSQL)</a:t>
            </a:r>
            <a:endParaRPr sz="900"/>
          </a:p>
        </p:txBody>
      </p:sp>
      <p:sp>
        <p:nvSpPr>
          <p:cNvPr id="163" name="Google Shape;163;p17"/>
          <p:cNvSpPr txBox="1"/>
          <p:nvPr/>
        </p:nvSpPr>
        <p:spPr>
          <a:xfrm>
            <a:off x="6776338" y="3920300"/>
            <a:ext cx="1879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APIs</a:t>
            </a:r>
            <a:endParaRPr sz="900"/>
          </a:p>
        </p:txBody>
      </p:sp>
      <p:pic>
        <p:nvPicPr>
          <p:cNvPr id="164" name="Google Shape;164;p17"/>
          <p:cNvPicPr preferRelativeResize="0"/>
          <p:nvPr/>
        </p:nvPicPr>
        <p:blipFill>
          <a:blip r:embed="rId10">
            <a:alphaModFix/>
          </a:blip>
          <a:stretch>
            <a:fillRect/>
          </a:stretch>
        </p:blipFill>
        <p:spPr>
          <a:xfrm>
            <a:off x="7399283" y="3092249"/>
            <a:ext cx="633631" cy="633626"/>
          </a:xfrm>
          <a:prstGeom prst="rect">
            <a:avLst/>
          </a:prstGeom>
          <a:noFill/>
          <a:ln>
            <a:noFill/>
          </a:ln>
        </p:spPr>
      </p:pic>
      <p:cxnSp>
        <p:nvCxnSpPr>
          <p:cNvPr id="165" name="Google Shape;165;p17"/>
          <p:cNvCxnSpPr>
            <a:stCxn id="147" idx="3"/>
            <a:endCxn id="146" idx="1"/>
          </p:cNvCxnSpPr>
          <p:nvPr/>
        </p:nvCxnSpPr>
        <p:spPr>
          <a:xfrm>
            <a:off x="1906350" y="1748450"/>
            <a:ext cx="573900" cy="0"/>
          </a:xfrm>
          <a:prstGeom prst="straightConnector1">
            <a:avLst/>
          </a:prstGeom>
          <a:noFill/>
          <a:ln cap="flat" cmpd="sng" w="38100">
            <a:solidFill>
              <a:srgbClr val="0D046A"/>
            </a:solidFill>
            <a:prstDash val="solid"/>
            <a:round/>
            <a:headEnd len="med" w="med" type="none"/>
            <a:tailEnd len="med" w="med" type="none"/>
          </a:ln>
        </p:spPr>
      </p:cxnSp>
      <p:cxnSp>
        <p:nvCxnSpPr>
          <p:cNvPr id="166" name="Google Shape;166;p17"/>
          <p:cNvCxnSpPr>
            <a:stCxn id="146" idx="3"/>
            <a:endCxn id="145" idx="1"/>
          </p:cNvCxnSpPr>
          <p:nvPr/>
        </p:nvCxnSpPr>
        <p:spPr>
          <a:xfrm>
            <a:off x="3772375" y="1748450"/>
            <a:ext cx="849900" cy="0"/>
          </a:xfrm>
          <a:prstGeom prst="straightConnector1">
            <a:avLst/>
          </a:prstGeom>
          <a:noFill/>
          <a:ln cap="flat" cmpd="sng" w="38100">
            <a:solidFill>
              <a:srgbClr val="0D046A"/>
            </a:solidFill>
            <a:prstDash val="solid"/>
            <a:round/>
            <a:headEnd len="med" w="med" type="none"/>
            <a:tailEnd len="med" w="med" type="none"/>
          </a:ln>
        </p:spPr>
      </p:cxnSp>
      <p:cxnSp>
        <p:nvCxnSpPr>
          <p:cNvPr id="167" name="Google Shape;167;p17"/>
          <p:cNvCxnSpPr>
            <a:stCxn id="145" idx="3"/>
            <a:endCxn id="144" idx="1"/>
          </p:cNvCxnSpPr>
          <p:nvPr/>
        </p:nvCxnSpPr>
        <p:spPr>
          <a:xfrm>
            <a:off x="6287025" y="1748450"/>
            <a:ext cx="603300" cy="0"/>
          </a:xfrm>
          <a:prstGeom prst="straightConnector1">
            <a:avLst/>
          </a:prstGeom>
          <a:noFill/>
          <a:ln cap="flat" cmpd="sng" w="38100">
            <a:solidFill>
              <a:srgbClr val="0D046A"/>
            </a:solidFill>
            <a:prstDash val="solid"/>
            <a:round/>
            <a:headEnd len="med" w="med" type="none"/>
            <a:tailEnd len="med" w="med" type="none"/>
          </a:ln>
        </p:spPr>
      </p:cxnSp>
      <p:cxnSp>
        <p:nvCxnSpPr>
          <p:cNvPr id="168" name="Google Shape;168;p17"/>
          <p:cNvCxnSpPr>
            <a:stCxn id="143" idx="3"/>
          </p:cNvCxnSpPr>
          <p:nvPr/>
        </p:nvCxnSpPr>
        <p:spPr>
          <a:xfrm>
            <a:off x="1914788" y="3714025"/>
            <a:ext cx="401700" cy="8400"/>
          </a:xfrm>
          <a:prstGeom prst="straightConnector1">
            <a:avLst/>
          </a:prstGeom>
          <a:noFill/>
          <a:ln cap="flat" cmpd="sng" w="38100">
            <a:solidFill>
              <a:srgbClr val="0D046A"/>
            </a:solidFill>
            <a:prstDash val="solid"/>
            <a:round/>
            <a:headEnd len="med" w="med" type="none"/>
            <a:tailEnd len="med" w="med" type="none"/>
          </a:ln>
        </p:spPr>
      </p:cxnSp>
      <p:cxnSp>
        <p:nvCxnSpPr>
          <p:cNvPr id="169" name="Google Shape;169;p17"/>
          <p:cNvCxnSpPr/>
          <p:nvPr/>
        </p:nvCxnSpPr>
        <p:spPr>
          <a:xfrm>
            <a:off x="3966575" y="3714025"/>
            <a:ext cx="673800" cy="1200"/>
          </a:xfrm>
          <a:prstGeom prst="straightConnector1">
            <a:avLst/>
          </a:prstGeom>
          <a:noFill/>
          <a:ln cap="flat" cmpd="sng" w="38100">
            <a:solidFill>
              <a:srgbClr val="0D046A"/>
            </a:solidFill>
            <a:prstDash val="solid"/>
            <a:round/>
            <a:headEnd len="med" w="med" type="none"/>
            <a:tailEnd len="med" w="med" type="none"/>
          </a:ln>
        </p:spPr>
      </p:cxnSp>
      <p:cxnSp>
        <p:nvCxnSpPr>
          <p:cNvPr id="170" name="Google Shape;170;p17"/>
          <p:cNvCxnSpPr>
            <a:endCxn id="140" idx="1"/>
          </p:cNvCxnSpPr>
          <p:nvPr/>
        </p:nvCxnSpPr>
        <p:spPr>
          <a:xfrm>
            <a:off x="6312850" y="3700225"/>
            <a:ext cx="570900" cy="13800"/>
          </a:xfrm>
          <a:prstGeom prst="straightConnector1">
            <a:avLst/>
          </a:prstGeom>
          <a:noFill/>
          <a:ln cap="flat" cmpd="sng" w="38100">
            <a:solidFill>
              <a:srgbClr val="0D046A"/>
            </a:solidFill>
            <a:prstDash val="solid"/>
            <a:round/>
            <a:headEnd len="med" w="med" type="none"/>
            <a:tailEnd len="med" w="med" type="none"/>
          </a:ln>
        </p:spPr>
      </p:cxnSp>
      <p:cxnSp>
        <p:nvCxnSpPr>
          <p:cNvPr id="171" name="Google Shape;171;p17"/>
          <p:cNvCxnSpPr>
            <a:stCxn id="143" idx="0"/>
            <a:endCxn id="147" idx="2"/>
          </p:cNvCxnSpPr>
          <p:nvPr/>
        </p:nvCxnSpPr>
        <p:spPr>
          <a:xfrm rot="10800000">
            <a:off x="1260338" y="2571775"/>
            <a:ext cx="8400" cy="318900"/>
          </a:xfrm>
          <a:prstGeom prst="straightConnector1">
            <a:avLst/>
          </a:prstGeom>
          <a:noFill/>
          <a:ln cap="flat" cmpd="sng" w="38100">
            <a:solidFill>
              <a:srgbClr val="0D046A"/>
            </a:solidFill>
            <a:prstDash val="solid"/>
            <a:round/>
            <a:headEnd len="med" w="med" type="none"/>
            <a:tailEnd len="med" w="med" type="none"/>
          </a:ln>
        </p:spPr>
      </p:cxnSp>
      <p:cxnSp>
        <p:nvCxnSpPr>
          <p:cNvPr id="172" name="Google Shape;172;p17"/>
          <p:cNvCxnSpPr>
            <a:stCxn id="141" idx="0"/>
            <a:endCxn id="145" idx="2"/>
          </p:cNvCxnSpPr>
          <p:nvPr/>
        </p:nvCxnSpPr>
        <p:spPr>
          <a:xfrm rot="10800000">
            <a:off x="5454775" y="2571775"/>
            <a:ext cx="20100" cy="318900"/>
          </a:xfrm>
          <a:prstGeom prst="straightConnector1">
            <a:avLst/>
          </a:prstGeom>
          <a:noFill/>
          <a:ln cap="flat" cmpd="sng" w="38100">
            <a:solidFill>
              <a:srgbClr val="0D046A"/>
            </a:solidFill>
            <a:prstDash val="solid"/>
            <a:round/>
            <a:headEnd len="med" w="med" type="none"/>
            <a:tailEnd len="med" w="med" type="none"/>
          </a:ln>
        </p:spPr>
      </p:cxnSp>
      <p:cxnSp>
        <p:nvCxnSpPr>
          <p:cNvPr id="173" name="Google Shape;173;p17"/>
          <p:cNvCxnSpPr>
            <a:stCxn id="140" idx="0"/>
            <a:endCxn id="144" idx="2"/>
          </p:cNvCxnSpPr>
          <p:nvPr/>
        </p:nvCxnSpPr>
        <p:spPr>
          <a:xfrm flipH="1" rot="10800000">
            <a:off x="7716100" y="2571775"/>
            <a:ext cx="6600" cy="318900"/>
          </a:xfrm>
          <a:prstGeom prst="straightConnector1">
            <a:avLst/>
          </a:prstGeom>
          <a:noFill/>
          <a:ln cap="flat" cmpd="sng" w="38100">
            <a:solidFill>
              <a:srgbClr val="0D046A"/>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nvSpPr>
        <p:spPr>
          <a:xfrm>
            <a:off x="449275" y="229950"/>
            <a:ext cx="5175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700">
                <a:solidFill>
                  <a:srgbClr val="0D046A"/>
                </a:solidFill>
                <a:latin typeface="Lexend Medium"/>
                <a:ea typeface="Lexend Medium"/>
                <a:cs typeface="Lexend Medium"/>
                <a:sym typeface="Lexend Medium"/>
              </a:rPr>
              <a:t>Back-end As A Service</a:t>
            </a:r>
            <a:endParaRPr i="0" sz="2700" u="none" cap="none" strike="noStrike">
              <a:solidFill>
                <a:srgbClr val="0D046A"/>
              </a:solidFill>
              <a:highlight>
                <a:srgbClr val="78CCDE"/>
              </a:highlight>
              <a:latin typeface="Lexend Medium"/>
              <a:ea typeface="Lexend Medium"/>
              <a:cs typeface="Lexend Medium"/>
              <a:sym typeface="Lexend Medium"/>
            </a:endParaRPr>
          </a:p>
        </p:txBody>
      </p:sp>
      <p:pic>
        <p:nvPicPr>
          <p:cNvPr id="179" name="Google Shape;179;p18"/>
          <p:cNvPicPr preferRelativeResize="0"/>
          <p:nvPr/>
        </p:nvPicPr>
        <p:blipFill rotWithShape="1">
          <a:blip r:embed="rId3">
            <a:alphaModFix/>
          </a:blip>
          <a:srcRect b="0" l="0" r="0" t="17375"/>
          <a:stretch/>
        </p:blipFill>
        <p:spPr>
          <a:xfrm>
            <a:off x="1216563" y="1001575"/>
            <a:ext cx="6710876" cy="3564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nvSpPr>
        <p:spPr>
          <a:xfrm>
            <a:off x="449275" y="229950"/>
            <a:ext cx="2940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700">
                <a:solidFill>
                  <a:srgbClr val="0D046A"/>
                </a:solidFill>
                <a:latin typeface="Lexend Medium"/>
                <a:ea typeface="Lexend Medium"/>
                <a:cs typeface="Lexend Medium"/>
                <a:sym typeface="Lexend Medium"/>
              </a:rPr>
              <a:t>BaaS Providers</a:t>
            </a:r>
            <a:endParaRPr i="0" sz="2700" u="none" cap="none" strike="noStrike">
              <a:solidFill>
                <a:srgbClr val="0D046A"/>
              </a:solidFill>
              <a:highlight>
                <a:srgbClr val="78CCDE"/>
              </a:highlight>
              <a:latin typeface="Lexend Medium"/>
              <a:ea typeface="Lexend Medium"/>
              <a:cs typeface="Lexend Medium"/>
              <a:sym typeface="Lexend Medium"/>
            </a:endParaRPr>
          </a:p>
        </p:txBody>
      </p:sp>
      <p:pic>
        <p:nvPicPr>
          <p:cNvPr id="185" name="Google Shape;185;p19"/>
          <p:cNvPicPr preferRelativeResize="0"/>
          <p:nvPr/>
        </p:nvPicPr>
        <p:blipFill>
          <a:blip r:embed="rId3">
            <a:alphaModFix/>
          </a:blip>
          <a:stretch>
            <a:fillRect/>
          </a:stretch>
        </p:blipFill>
        <p:spPr>
          <a:xfrm>
            <a:off x="692475" y="1301775"/>
            <a:ext cx="2587275" cy="484100"/>
          </a:xfrm>
          <a:prstGeom prst="rect">
            <a:avLst/>
          </a:prstGeom>
          <a:noFill/>
          <a:ln>
            <a:noFill/>
          </a:ln>
        </p:spPr>
      </p:pic>
      <p:pic>
        <p:nvPicPr>
          <p:cNvPr id="186" name="Google Shape;186;p19"/>
          <p:cNvPicPr preferRelativeResize="0"/>
          <p:nvPr/>
        </p:nvPicPr>
        <p:blipFill>
          <a:blip r:embed="rId4">
            <a:alphaModFix/>
          </a:blip>
          <a:stretch>
            <a:fillRect/>
          </a:stretch>
        </p:blipFill>
        <p:spPr>
          <a:xfrm>
            <a:off x="109000" y="2083100"/>
            <a:ext cx="4286250" cy="1066800"/>
          </a:xfrm>
          <a:prstGeom prst="rect">
            <a:avLst/>
          </a:prstGeom>
          <a:noFill/>
          <a:ln>
            <a:noFill/>
          </a:ln>
        </p:spPr>
      </p:pic>
      <p:pic>
        <p:nvPicPr>
          <p:cNvPr id="187" name="Google Shape;187;p19"/>
          <p:cNvPicPr preferRelativeResize="0"/>
          <p:nvPr/>
        </p:nvPicPr>
        <p:blipFill>
          <a:blip r:embed="rId5">
            <a:alphaModFix/>
          </a:blip>
          <a:stretch>
            <a:fillRect/>
          </a:stretch>
        </p:blipFill>
        <p:spPr>
          <a:xfrm>
            <a:off x="866363" y="3290025"/>
            <a:ext cx="3792775" cy="1116150"/>
          </a:xfrm>
          <a:prstGeom prst="rect">
            <a:avLst/>
          </a:prstGeom>
          <a:noFill/>
          <a:ln>
            <a:noFill/>
          </a:ln>
        </p:spPr>
      </p:pic>
      <p:pic>
        <p:nvPicPr>
          <p:cNvPr id="188" name="Google Shape;188;p19"/>
          <p:cNvPicPr preferRelativeResize="0"/>
          <p:nvPr/>
        </p:nvPicPr>
        <p:blipFill>
          <a:blip r:embed="rId6">
            <a:alphaModFix/>
          </a:blip>
          <a:stretch>
            <a:fillRect/>
          </a:stretch>
        </p:blipFill>
        <p:spPr>
          <a:xfrm>
            <a:off x="3514713" y="45550"/>
            <a:ext cx="2394600" cy="1197300"/>
          </a:xfrm>
          <a:prstGeom prst="rect">
            <a:avLst/>
          </a:prstGeom>
          <a:noFill/>
          <a:ln>
            <a:noFill/>
          </a:ln>
        </p:spPr>
      </p:pic>
      <p:pic>
        <p:nvPicPr>
          <p:cNvPr id="189" name="Google Shape;189;p19"/>
          <p:cNvPicPr preferRelativeResize="0"/>
          <p:nvPr/>
        </p:nvPicPr>
        <p:blipFill>
          <a:blip r:embed="rId7">
            <a:alphaModFix/>
          </a:blip>
          <a:stretch>
            <a:fillRect/>
          </a:stretch>
        </p:blipFill>
        <p:spPr>
          <a:xfrm>
            <a:off x="4571995" y="1363312"/>
            <a:ext cx="4202153" cy="810475"/>
          </a:xfrm>
          <a:prstGeom prst="rect">
            <a:avLst/>
          </a:prstGeom>
          <a:noFill/>
          <a:ln>
            <a:noFill/>
          </a:ln>
        </p:spPr>
      </p:pic>
      <p:pic>
        <p:nvPicPr>
          <p:cNvPr id="190" name="Google Shape;190;p19"/>
          <p:cNvPicPr preferRelativeResize="0"/>
          <p:nvPr/>
        </p:nvPicPr>
        <p:blipFill>
          <a:blip r:embed="rId8">
            <a:alphaModFix/>
          </a:blip>
          <a:stretch>
            <a:fillRect/>
          </a:stretch>
        </p:blipFill>
        <p:spPr>
          <a:xfrm>
            <a:off x="4572000" y="2173775"/>
            <a:ext cx="3638550" cy="1390650"/>
          </a:xfrm>
          <a:prstGeom prst="rect">
            <a:avLst/>
          </a:prstGeom>
          <a:noFill/>
          <a:ln>
            <a:noFill/>
          </a:ln>
        </p:spPr>
      </p:pic>
      <p:pic>
        <p:nvPicPr>
          <p:cNvPr id="191" name="Google Shape;191;p19"/>
          <p:cNvPicPr preferRelativeResize="0"/>
          <p:nvPr/>
        </p:nvPicPr>
        <p:blipFill rotWithShape="1">
          <a:blip r:embed="rId9">
            <a:alphaModFix/>
          </a:blip>
          <a:srcRect b="25833" l="0" r="0" t="25580"/>
          <a:stretch/>
        </p:blipFill>
        <p:spPr>
          <a:xfrm>
            <a:off x="6301400" y="229943"/>
            <a:ext cx="2587275" cy="943482"/>
          </a:xfrm>
          <a:prstGeom prst="rect">
            <a:avLst/>
          </a:prstGeom>
          <a:noFill/>
          <a:ln>
            <a:noFill/>
          </a:ln>
        </p:spPr>
      </p:pic>
      <p:pic>
        <p:nvPicPr>
          <p:cNvPr id="192" name="Google Shape;192;p19"/>
          <p:cNvPicPr preferRelativeResize="0"/>
          <p:nvPr/>
        </p:nvPicPr>
        <p:blipFill>
          <a:blip r:embed="rId10">
            <a:alphaModFix/>
          </a:blip>
          <a:stretch>
            <a:fillRect/>
          </a:stretch>
        </p:blipFill>
        <p:spPr>
          <a:xfrm>
            <a:off x="6067348" y="3610349"/>
            <a:ext cx="2143200" cy="6729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nvSpPr>
        <p:spPr>
          <a:xfrm>
            <a:off x="449275" y="229950"/>
            <a:ext cx="2940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700">
                <a:solidFill>
                  <a:srgbClr val="0D046A"/>
                </a:solidFill>
                <a:latin typeface="Lexend Medium"/>
                <a:ea typeface="Lexend Medium"/>
                <a:cs typeface="Lexend Medium"/>
                <a:sym typeface="Lexend Medium"/>
              </a:rPr>
              <a:t>BaaS Providers</a:t>
            </a:r>
            <a:endParaRPr i="0" sz="2700" u="none" cap="none" strike="noStrike">
              <a:solidFill>
                <a:srgbClr val="0D046A"/>
              </a:solidFill>
              <a:highlight>
                <a:srgbClr val="78CCDE"/>
              </a:highlight>
              <a:latin typeface="Lexend Medium"/>
              <a:ea typeface="Lexend Medium"/>
              <a:cs typeface="Lexend Medium"/>
              <a:sym typeface="Lexend Medium"/>
            </a:endParaRPr>
          </a:p>
        </p:txBody>
      </p:sp>
      <p:pic>
        <p:nvPicPr>
          <p:cNvPr id="198" name="Google Shape;198;p20"/>
          <p:cNvPicPr preferRelativeResize="0"/>
          <p:nvPr/>
        </p:nvPicPr>
        <p:blipFill>
          <a:blip r:embed="rId4">
            <a:alphaModFix amt="22000"/>
          </a:blip>
          <a:stretch>
            <a:fillRect/>
          </a:stretch>
        </p:blipFill>
        <p:spPr>
          <a:xfrm>
            <a:off x="692475" y="1301775"/>
            <a:ext cx="2148224" cy="401950"/>
          </a:xfrm>
          <a:prstGeom prst="rect">
            <a:avLst/>
          </a:prstGeom>
          <a:noFill/>
          <a:ln>
            <a:noFill/>
          </a:ln>
        </p:spPr>
      </p:pic>
      <p:pic>
        <p:nvPicPr>
          <p:cNvPr id="199" name="Google Shape;199;p20"/>
          <p:cNvPicPr preferRelativeResize="0"/>
          <p:nvPr/>
        </p:nvPicPr>
        <p:blipFill>
          <a:blip r:embed="rId5">
            <a:alphaModFix amt="22000"/>
          </a:blip>
          <a:stretch>
            <a:fillRect/>
          </a:stretch>
        </p:blipFill>
        <p:spPr>
          <a:xfrm>
            <a:off x="237975" y="2916200"/>
            <a:ext cx="1915075" cy="476650"/>
          </a:xfrm>
          <a:prstGeom prst="rect">
            <a:avLst/>
          </a:prstGeom>
          <a:noFill/>
          <a:ln>
            <a:noFill/>
          </a:ln>
        </p:spPr>
      </p:pic>
      <p:pic>
        <p:nvPicPr>
          <p:cNvPr id="200" name="Google Shape;200;p20"/>
          <p:cNvPicPr preferRelativeResize="0"/>
          <p:nvPr/>
        </p:nvPicPr>
        <p:blipFill>
          <a:blip r:embed="rId6">
            <a:alphaModFix amt="22000"/>
          </a:blip>
          <a:stretch>
            <a:fillRect/>
          </a:stretch>
        </p:blipFill>
        <p:spPr>
          <a:xfrm>
            <a:off x="955673" y="3615192"/>
            <a:ext cx="3193550" cy="939808"/>
          </a:xfrm>
          <a:prstGeom prst="rect">
            <a:avLst/>
          </a:prstGeom>
          <a:noFill/>
          <a:ln>
            <a:noFill/>
          </a:ln>
        </p:spPr>
      </p:pic>
      <p:pic>
        <p:nvPicPr>
          <p:cNvPr id="201" name="Google Shape;201;p20"/>
          <p:cNvPicPr preferRelativeResize="0"/>
          <p:nvPr/>
        </p:nvPicPr>
        <p:blipFill>
          <a:blip r:embed="rId7">
            <a:alphaModFix amt="22000"/>
          </a:blip>
          <a:stretch>
            <a:fillRect/>
          </a:stretch>
        </p:blipFill>
        <p:spPr>
          <a:xfrm>
            <a:off x="4149225" y="582200"/>
            <a:ext cx="1748850" cy="874425"/>
          </a:xfrm>
          <a:prstGeom prst="rect">
            <a:avLst/>
          </a:prstGeom>
          <a:noFill/>
          <a:ln>
            <a:noFill/>
          </a:ln>
        </p:spPr>
      </p:pic>
      <p:pic>
        <p:nvPicPr>
          <p:cNvPr id="202" name="Google Shape;202;p20"/>
          <p:cNvPicPr preferRelativeResize="0"/>
          <p:nvPr/>
        </p:nvPicPr>
        <p:blipFill>
          <a:blip r:embed="rId8">
            <a:alphaModFix/>
          </a:blip>
          <a:stretch>
            <a:fillRect/>
          </a:stretch>
        </p:blipFill>
        <p:spPr>
          <a:xfrm>
            <a:off x="2470920" y="2175250"/>
            <a:ext cx="4202153" cy="810475"/>
          </a:xfrm>
          <a:prstGeom prst="rect">
            <a:avLst/>
          </a:prstGeom>
          <a:noFill/>
          <a:ln>
            <a:noFill/>
          </a:ln>
        </p:spPr>
      </p:pic>
      <p:pic>
        <p:nvPicPr>
          <p:cNvPr id="203" name="Google Shape;203;p20"/>
          <p:cNvPicPr preferRelativeResize="0"/>
          <p:nvPr/>
        </p:nvPicPr>
        <p:blipFill>
          <a:blip r:embed="rId9">
            <a:alphaModFix amt="22000"/>
          </a:blip>
          <a:stretch>
            <a:fillRect/>
          </a:stretch>
        </p:blipFill>
        <p:spPr>
          <a:xfrm>
            <a:off x="5898072" y="2817000"/>
            <a:ext cx="2857725" cy="1092225"/>
          </a:xfrm>
          <a:prstGeom prst="rect">
            <a:avLst/>
          </a:prstGeom>
          <a:noFill/>
          <a:ln>
            <a:noFill/>
          </a:ln>
        </p:spPr>
      </p:pic>
      <p:pic>
        <p:nvPicPr>
          <p:cNvPr id="204" name="Google Shape;204;p20"/>
          <p:cNvPicPr preferRelativeResize="0"/>
          <p:nvPr/>
        </p:nvPicPr>
        <p:blipFill rotWithShape="1">
          <a:blip r:embed="rId10">
            <a:alphaModFix amt="22000"/>
          </a:blip>
          <a:srcRect b="25833" l="0" r="0" t="25580"/>
          <a:stretch/>
        </p:blipFill>
        <p:spPr>
          <a:xfrm>
            <a:off x="6767550" y="1243675"/>
            <a:ext cx="1646169" cy="600299"/>
          </a:xfrm>
          <a:prstGeom prst="rect">
            <a:avLst/>
          </a:prstGeom>
          <a:noFill/>
          <a:ln>
            <a:noFill/>
          </a:ln>
        </p:spPr>
      </p:pic>
      <p:pic>
        <p:nvPicPr>
          <p:cNvPr id="205" name="Google Shape;205;p20"/>
          <p:cNvPicPr preferRelativeResize="0"/>
          <p:nvPr/>
        </p:nvPicPr>
        <p:blipFill>
          <a:blip r:embed="rId11">
            <a:alphaModFix amt="22000"/>
          </a:blip>
          <a:stretch>
            <a:fillRect/>
          </a:stretch>
        </p:blipFill>
        <p:spPr>
          <a:xfrm>
            <a:off x="5233924" y="4002421"/>
            <a:ext cx="1280076" cy="40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nvSpPr>
        <p:spPr>
          <a:xfrm>
            <a:off x="449275" y="229950"/>
            <a:ext cx="6748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2200">
                <a:solidFill>
                  <a:srgbClr val="0D046A"/>
                </a:solidFill>
                <a:latin typeface="Lexend Medium"/>
                <a:ea typeface="Lexend Medium"/>
                <a:cs typeface="Lexend Medium"/>
                <a:sym typeface="Lexend Medium"/>
              </a:rPr>
              <a:t>Authentication As A Service</a:t>
            </a:r>
            <a:endParaRPr sz="2200">
              <a:solidFill>
                <a:srgbClr val="0D046A"/>
              </a:solidFill>
              <a:latin typeface="Lexend Medium"/>
              <a:ea typeface="Lexend Medium"/>
              <a:cs typeface="Lexend Medium"/>
              <a:sym typeface="Lexend Medium"/>
            </a:endParaRPr>
          </a:p>
        </p:txBody>
      </p:sp>
      <p:pic>
        <p:nvPicPr>
          <p:cNvPr id="211" name="Google Shape;211;p21"/>
          <p:cNvPicPr preferRelativeResize="0"/>
          <p:nvPr/>
        </p:nvPicPr>
        <p:blipFill rotWithShape="1">
          <a:blip r:embed="rId3">
            <a:alphaModFix/>
          </a:blip>
          <a:srcRect b="4616" l="3481" r="6331" t="13530"/>
          <a:stretch/>
        </p:blipFill>
        <p:spPr>
          <a:xfrm>
            <a:off x="897950" y="869675"/>
            <a:ext cx="7348099" cy="3751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nvSpPr>
        <p:spPr>
          <a:xfrm>
            <a:off x="449275" y="229950"/>
            <a:ext cx="4999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700">
                <a:solidFill>
                  <a:srgbClr val="0D046A"/>
                </a:solidFill>
                <a:latin typeface="Lexend Medium"/>
                <a:ea typeface="Lexend Medium"/>
                <a:cs typeface="Lexend Medium"/>
                <a:sym typeface="Lexend Medium"/>
              </a:rPr>
              <a:t>AaaS Features</a:t>
            </a:r>
            <a:endParaRPr i="0" sz="2700" u="none" cap="none" strike="noStrike">
              <a:solidFill>
                <a:srgbClr val="0D046A"/>
              </a:solidFill>
              <a:highlight>
                <a:srgbClr val="78CCDE"/>
              </a:highlight>
              <a:latin typeface="Lexend Medium"/>
              <a:ea typeface="Lexend Medium"/>
              <a:cs typeface="Lexend Medium"/>
              <a:sym typeface="Lexend Medium"/>
            </a:endParaRPr>
          </a:p>
        </p:txBody>
      </p:sp>
      <p:sp>
        <p:nvSpPr>
          <p:cNvPr id="217" name="Google Shape;217;p22"/>
          <p:cNvSpPr txBox="1"/>
          <p:nvPr/>
        </p:nvSpPr>
        <p:spPr>
          <a:xfrm>
            <a:off x="252949" y="3435538"/>
            <a:ext cx="1528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Ready-made front-end</a:t>
            </a:r>
            <a:endParaRPr sz="900"/>
          </a:p>
        </p:txBody>
      </p:sp>
      <p:sp>
        <p:nvSpPr>
          <p:cNvPr id="218" name="Google Shape;218;p22"/>
          <p:cNvSpPr txBox="1"/>
          <p:nvPr/>
        </p:nvSpPr>
        <p:spPr>
          <a:xfrm>
            <a:off x="6740225" y="3409807"/>
            <a:ext cx="20241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2FA and biometric support</a:t>
            </a:r>
            <a:endParaRPr sz="900"/>
          </a:p>
        </p:txBody>
      </p:sp>
      <p:sp>
        <p:nvSpPr>
          <p:cNvPr id="219" name="Google Shape;219;p22"/>
          <p:cNvSpPr txBox="1"/>
          <p:nvPr/>
        </p:nvSpPr>
        <p:spPr>
          <a:xfrm>
            <a:off x="4616299" y="3400100"/>
            <a:ext cx="15285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Social Login and SSO</a:t>
            </a:r>
            <a:endParaRPr sz="900"/>
          </a:p>
        </p:txBody>
      </p:sp>
      <p:sp>
        <p:nvSpPr>
          <p:cNvPr id="220" name="Google Shape;220;p22"/>
          <p:cNvSpPr txBox="1"/>
          <p:nvPr/>
        </p:nvSpPr>
        <p:spPr>
          <a:xfrm>
            <a:off x="2216738" y="3407750"/>
            <a:ext cx="17487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500">
                <a:solidFill>
                  <a:srgbClr val="1B1464"/>
                </a:solidFill>
                <a:latin typeface="Lexend"/>
                <a:ea typeface="Lexend"/>
                <a:cs typeface="Lexend"/>
                <a:sym typeface="Lexend"/>
              </a:rPr>
              <a:t>User Roles and Permissions</a:t>
            </a:r>
            <a:endParaRPr sz="900"/>
          </a:p>
        </p:txBody>
      </p:sp>
      <p:pic>
        <p:nvPicPr>
          <p:cNvPr id="221" name="Google Shape;221;p22"/>
          <p:cNvPicPr preferRelativeResize="0"/>
          <p:nvPr/>
        </p:nvPicPr>
        <p:blipFill>
          <a:blip r:embed="rId3">
            <a:alphaModFix/>
          </a:blip>
          <a:stretch>
            <a:fillRect/>
          </a:stretch>
        </p:blipFill>
        <p:spPr>
          <a:xfrm>
            <a:off x="468550" y="1026962"/>
            <a:ext cx="1097324" cy="2239650"/>
          </a:xfrm>
          <a:prstGeom prst="rect">
            <a:avLst/>
          </a:prstGeom>
          <a:noFill/>
          <a:ln>
            <a:noFill/>
          </a:ln>
        </p:spPr>
      </p:pic>
      <p:pic>
        <p:nvPicPr>
          <p:cNvPr id="222" name="Google Shape;222;p22"/>
          <p:cNvPicPr preferRelativeResize="0"/>
          <p:nvPr/>
        </p:nvPicPr>
        <p:blipFill>
          <a:blip r:embed="rId4">
            <a:alphaModFix/>
          </a:blip>
          <a:stretch>
            <a:fillRect/>
          </a:stretch>
        </p:blipFill>
        <p:spPr>
          <a:xfrm>
            <a:off x="2079038" y="1123650"/>
            <a:ext cx="2024100" cy="1017900"/>
          </a:xfrm>
          <a:prstGeom prst="roundRect">
            <a:avLst>
              <a:gd fmla="val 7525" name="adj"/>
            </a:avLst>
          </a:prstGeom>
          <a:noFill/>
          <a:ln>
            <a:noFill/>
          </a:ln>
        </p:spPr>
      </p:pic>
      <p:pic>
        <p:nvPicPr>
          <p:cNvPr id="223" name="Google Shape;223;p22"/>
          <p:cNvPicPr preferRelativeResize="0"/>
          <p:nvPr/>
        </p:nvPicPr>
        <p:blipFill>
          <a:blip r:embed="rId5">
            <a:alphaModFix/>
          </a:blip>
          <a:stretch>
            <a:fillRect/>
          </a:stretch>
        </p:blipFill>
        <p:spPr>
          <a:xfrm>
            <a:off x="2671752" y="2355363"/>
            <a:ext cx="838662" cy="838662"/>
          </a:xfrm>
          <a:prstGeom prst="rect">
            <a:avLst/>
          </a:prstGeom>
          <a:noFill/>
          <a:ln>
            <a:noFill/>
          </a:ln>
        </p:spPr>
      </p:pic>
      <p:pic>
        <p:nvPicPr>
          <p:cNvPr id="224" name="Google Shape;224;p22"/>
          <p:cNvPicPr preferRelativeResize="0"/>
          <p:nvPr/>
        </p:nvPicPr>
        <p:blipFill>
          <a:blip r:embed="rId6">
            <a:alphaModFix/>
          </a:blip>
          <a:stretch>
            <a:fillRect/>
          </a:stretch>
        </p:blipFill>
        <p:spPr>
          <a:xfrm>
            <a:off x="4577650" y="1468300"/>
            <a:ext cx="1605775" cy="1762875"/>
          </a:xfrm>
          <a:prstGeom prst="rect">
            <a:avLst/>
          </a:prstGeom>
          <a:noFill/>
          <a:ln>
            <a:noFill/>
          </a:ln>
        </p:spPr>
      </p:pic>
      <p:pic>
        <p:nvPicPr>
          <p:cNvPr id="225" name="Google Shape;225;p22"/>
          <p:cNvPicPr preferRelativeResize="0"/>
          <p:nvPr/>
        </p:nvPicPr>
        <p:blipFill>
          <a:blip r:embed="rId7">
            <a:alphaModFix/>
          </a:blip>
          <a:stretch>
            <a:fillRect/>
          </a:stretch>
        </p:blipFill>
        <p:spPr>
          <a:xfrm>
            <a:off x="6657915" y="1518857"/>
            <a:ext cx="2188724" cy="142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nvSpPr>
        <p:spPr>
          <a:xfrm>
            <a:off x="449275" y="229950"/>
            <a:ext cx="67485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2700">
                <a:solidFill>
                  <a:srgbClr val="0D046A"/>
                </a:solidFill>
                <a:latin typeface="Lexend Medium"/>
                <a:ea typeface="Lexend Medium"/>
                <a:cs typeface="Lexend Medium"/>
                <a:sym typeface="Lexend Medium"/>
              </a:rPr>
              <a:t>AaaS Providers</a:t>
            </a:r>
            <a:endParaRPr sz="2700">
              <a:solidFill>
                <a:srgbClr val="0D046A"/>
              </a:solidFill>
              <a:latin typeface="Lexend Medium"/>
              <a:ea typeface="Lexend Medium"/>
              <a:cs typeface="Lexend Medium"/>
              <a:sym typeface="Lexend Medium"/>
            </a:endParaRPr>
          </a:p>
        </p:txBody>
      </p:sp>
      <p:pic>
        <p:nvPicPr>
          <p:cNvPr id="231" name="Google Shape;231;p23"/>
          <p:cNvPicPr preferRelativeResize="0"/>
          <p:nvPr/>
        </p:nvPicPr>
        <p:blipFill>
          <a:blip r:embed="rId3">
            <a:alphaModFix/>
          </a:blip>
          <a:stretch>
            <a:fillRect/>
          </a:stretch>
        </p:blipFill>
        <p:spPr>
          <a:xfrm>
            <a:off x="770225" y="2184025"/>
            <a:ext cx="3112443" cy="600300"/>
          </a:xfrm>
          <a:prstGeom prst="rect">
            <a:avLst/>
          </a:prstGeom>
          <a:noFill/>
          <a:ln>
            <a:noFill/>
          </a:ln>
        </p:spPr>
      </p:pic>
      <p:pic>
        <p:nvPicPr>
          <p:cNvPr id="232" name="Google Shape;232;p23"/>
          <p:cNvPicPr preferRelativeResize="0"/>
          <p:nvPr/>
        </p:nvPicPr>
        <p:blipFill>
          <a:blip r:embed="rId4">
            <a:alphaModFix/>
          </a:blip>
          <a:stretch>
            <a:fillRect/>
          </a:stretch>
        </p:blipFill>
        <p:spPr>
          <a:xfrm>
            <a:off x="4957800" y="2003163"/>
            <a:ext cx="3305774" cy="96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nvSpPr>
        <p:spPr>
          <a:xfrm>
            <a:off x="0" y="1977575"/>
            <a:ext cx="9144000" cy="1385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it" sz="3900" u="none" cap="none" strike="noStrike">
                <a:solidFill>
                  <a:srgbClr val="78CCDE"/>
                </a:solidFill>
                <a:latin typeface="Lexend"/>
                <a:ea typeface="Lexend"/>
                <a:cs typeface="Lexend"/>
                <a:sym typeface="Lexend"/>
              </a:rPr>
              <a:t>Master</a:t>
            </a:r>
            <a:r>
              <a:rPr b="1" lang="it" sz="3900">
                <a:solidFill>
                  <a:srgbClr val="78CCDE"/>
                </a:solidFill>
                <a:latin typeface="Lexend"/>
                <a:ea typeface="Lexend"/>
                <a:cs typeface="Lexend"/>
                <a:sym typeface="Lexend"/>
              </a:rPr>
              <a:t>class</a:t>
            </a:r>
            <a:endParaRPr b="1" sz="3900">
              <a:solidFill>
                <a:srgbClr val="78CCDE"/>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3600"/>
              <a:buFont typeface="Arial"/>
              <a:buNone/>
            </a:pPr>
            <a:r>
              <a:rPr b="1" lang="it" sz="3900">
                <a:solidFill>
                  <a:srgbClr val="78CCDE"/>
                </a:solidFill>
                <a:latin typeface="Lexend"/>
                <a:ea typeface="Lexend"/>
                <a:cs typeface="Lexend"/>
                <a:sym typeface="Lexend"/>
              </a:rPr>
              <a:t>AI per Product Builder</a:t>
            </a:r>
            <a:endParaRPr b="1" sz="3900">
              <a:solidFill>
                <a:srgbClr val="78CCDE"/>
              </a:solidFill>
              <a:latin typeface="Lexend"/>
              <a:ea typeface="Lexend"/>
              <a:cs typeface="Lexend"/>
              <a:sym typeface="Lexend"/>
            </a:endParaRPr>
          </a:p>
        </p:txBody>
      </p:sp>
      <p:sp>
        <p:nvSpPr>
          <p:cNvPr id="33" name="Google Shape;33;p6"/>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34" name="Google Shape;34;p6"/>
          <p:cNvSpPr txBox="1"/>
          <p:nvPr/>
        </p:nvSpPr>
        <p:spPr>
          <a:xfrm>
            <a:off x="0" y="33347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Modulo#2</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35" name="Google Shape;35;p6"/>
          <p:cNvPicPr preferRelativeResize="0"/>
          <p:nvPr/>
        </p:nvPicPr>
        <p:blipFill>
          <a:blip r:embed="rId4">
            <a:alphaModFix/>
          </a:blip>
          <a:stretch>
            <a:fillRect/>
          </a:stretch>
        </p:blipFill>
        <p:spPr>
          <a:xfrm>
            <a:off x="3852725" y="435000"/>
            <a:ext cx="1431040" cy="1190150"/>
          </a:xfrm>
          <a:prstGeom prst="rect">
            <a:avLst/>
          </a:prstGeom>
          <a:noFill/>
          <a:ln>
            <a:noFill/>
          </a:ln>
        </p:spPr>
      </p:pic>
      <p:sp>
        <p:nvSpPr>
          <p:cNvPr id="36" name="Google Shape;36;p6"/>
          <p:cNvSpPr txBox="1"/>
          <p:nvPr/>
        </p:nvSpPr>
        <p:spPr>
          <a:xfrm>
            <a:off x="1858950" y="3881325"/>
            <a:ext cx="5426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rgbClr val="FFFFFF"/>
                </a:solidFill>
                <a:latin typeface="Lexend"/>
                <a:ea typeface="Lexend"/>
                <a:cs typeface="Lexend"/>
                <a:sym typeface="Lexend"/>
              </a:rPr>
              <a:t>Backend &amp; Analytics</a:t>
            </a:r>
            <a:endParaRPr sz="1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nvSpPr>
        <p:spPr>
          <a:xfrm>
            <a:off x="449275" y="229950"/>
            <a:ext cx="67485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2700">
                <a:solidFill>
                  <a:srgbClr val="0D046A"/>
                </a:solidFill>
                <a:latin typeface="Lexend Medium"/>
                <a:ea typeface="Lexend Medium"/>
                <a:cs typeface="Lexend Medium"/>
                <a:sym typeface="Lexend Medium"/>
              </a:rPr>
              <a:t>Back-end and Database Features</a:t>
            </a:r>
            <a:endParaRPr sz="2700">
              <a:solidFill>
                <a:srgbClr val="0D046A"/>
              </a:solidFill>
              <a:latin typeface="Lexend Medium"/>
              <a:ea typeface="Lexend Medium"/>
              <a:cs typeface="Lexend Medium"/>
              <a:sym typeface="Lexend Medium"/>
            </a:endParaRPr>
          </a:p>
        </p:txBody>
      </p:sp>
      <p:sp>
        <p:nvSpPr>
          <p:cNvPr id="238" name="Google Shape;238;p24"/>
          <p:cNvSpPr txBox="1"/>
          <p:nvPr/>
        </p:nvSpPr>
        <p:spPr>
          <a:xfrm>
            <a:off x="1118950" y="2808713"/>
            <a:ext cx="1492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Authentication</a:t>
            </a:r>
            <a:endParaRPr sz="700"/>
          </a:p>
        </p:txBody>
      </p:sp>
      <p:sp>
        <p:nvSpPr>
          <p:cNvPr id="239" name="Google Shape;239;p24"/>
          <p:cNvSpPr txBox="1"/>
          <p:nvPr/>
        </p:nvSpPr>
        <p:spPr>
          <a:xfrm>
            <a:off x="2671863" y="2808713"/>
            <a:ext cx="10563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Database</a:t>
            </a:r>
            <a:endParaRPr sz="700"/>
          </a:p>
        </p:txBody>
      </p:sp>
      <p:sp>
        <p:nvSpPr>
          <p:cNvPr id="240" name="Google Shape;240;p24"/>
          <p:cNvSpPr txBox="1"/>
          <p:nvPr/>
        </p:nvSpPr>
        <p:spPr>
          <a:xfrm>
            <a:off x="3934987" y="2808713"/>
            <a:ext cx="1253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File Storage</a:t>
            </a:r>
            <a:endParaRPr sz="700"/>
          </a:p>
        </p:txBody>
      </p:sp>
      <p:sp>
        <p:nvSpPr>
          <p:cNvPr id="241" name="Google Shape;241;p24"/>
          <p:cNvSpPr txBox="1"/>
          <p:nvPr/>
        </p:nvSpPr>
        <p:spPr>
          <a:xfrm>
            <a:off x="5527712" y="2808713"/>
            <a:ext cx="955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Realtime</a:t>
            </a:r>
            <a:endParaRPr sz="700"/>
          </a:p>
        </p:txBody>
      </p:sp>
      <p:pic>
        <p:nvPicPr>
          <p:cNvPr id="242" name="Google Shape;242;p24"/>
          <p:cNvPicPr preferRelativeResize="0"/>
          <p:nvPr/>
        </p:nvPicPr>
        <p:blipFill>
          <a:blip r:embed="rId3">
            <a:alphaModFix/>
          </a:blip>
          <a:stretch>
            <a:fillRect/>
          </a:stretch>
        </p:blipFill>
        <p:spPr>
          <a:xfrm>
            <a:off x="1438287" y="1788928"/>
            <a:ext cx="853528" cy="853494"/>
          </a:xfrm>
          <a:prstGeom prst="rect">
            <a:avLst/>
          </a:prstGeom>
          <a:noFill/>
          <a:ln>
            <a:noFill/>
          </a:ln>
        </p:spPr>
      </p:pic>
      <p:pic>
        <p:nvPicPr>
          <p:cNvPr id="243" name="Google Shape;243;p24"/>
          <p:cNvPicPr preferRelativeResize="0"/>
          <p:nvPr/>
        </p:nvPicPr>
        <p:blipFill>
          <a:blip r:embed="rId4">
            <a:alphaModFix/>
          </a:blip>
          <a:stretch>
            <a:fillRect/>
          </a:stretch>
        </p:blipFill>
        <p:spPr>
          <a:xfrm>
            <a:off x="2835171" y="1850834"/>
            <a:ext cx="729716" cy="729683"/>
          </a:xfrm>
          <a:prstGeom prst="rect">
            <a:avLst/>
          </a:prstGeom>
          <a:noFill/>
          <a:ln>
            <a:noFill/>
          </a:ln>
        </p:spPr>
      </p:pic>
      <p:pic>
        <p:nvPicPr>
          <p:cNvPr id="244" name="Google Shape;244;p24"/>
          <p:cNvPicPr preferRelativeResize="0"/>
          <p:nvPr/>
        </p:nvPicPr>
        <p:blipFill>
          <a:blip r:embed="rId5">
            <a:alphaModFix/>
          </a:blip>
          <a:stretch>
            <a:fillRect/>
          </a:stretch>
        </p:blipFill>
        <p:spPr>
          <a:xfrm>
            <a:off x="4080919" y="1774548"/>
            <a:ext cx="961236" cy="961201"/>
          </a:xfrm>
          <a:prstGeom prst="rect">
            <a:avLst/>
          </a:prstGeom>
          <a:noFill/>
          <a:ln>
            <a:noFill/>
          </a:ln>
        </p:spPr>
      </p:pic>
      <p:pic>
        <p:nvPicPr>
          <p:cNvPr id="245" name="Google Shape;245;p24"/>
          <p:cNvPicPr preferRelativeResize="0"/>
          <p:nvPr/>
        </p:nvPicPr>
        <p:blipFill>
          <a:blip r:embed="rId6">
            <a:alphaModFix/>
          </a:blip>
          <a:stretch>
            <a:fillRect/>
          </a:stretch>
        </p:blipFill>
        <p:spPr>
          <a:xfrm>
            <a:off x="5524827" y="1774548"/>
            <a:ext cx="961236" cy="961201"/>
          </a:xfrm>
          <a:prstGeom prst="rect">
            <a:avLst/>
          </a:prstGeom>
          <a:noFill/>
          <a:ln>
            <a:noFill/>
          </a:ln>
        </p:spPr>
      </p:pic>
      <p:pic>
        <p:nvPicPr>
          <p:cNvPr id="246" name="Google Shape;246;p24"/>
          <p:cNvPicPr preferRelativeResize="0"/>
          <p:nvPr/>
        </p:nvPicPr>
        <p:blipFill>
          <a:blip r:embed="rId7">
            <a:alphaModFix/>
          </a:blip>
          <a:stretch>
            <a:fillRect/>
          </a:stretch>
        </p:blipFill>
        <p:spPr>
          <a:xfrm>
            <a:off x="6968738" y="1719772"/>
            <a:ext cx="1056300" cy="1070770"/>
          </a:xfrm>
          <a:prstGeom prst="rect">
            <a:avLst/>
          </a:prstGeom>
          <a:noFill/>
          <a:ln>
            <a:noFill/>
          </a:ln>
        </p:spPr>
      </p:pic>
      <p:sp>
        <p:nvSpPr>
          <p:cNvPr id="247" name="Google Shape;247;p24"/>
          <p:cNvSpPr txBox="1"/>
          <p:nvPr/>
        </p:nvSpPr>
        <p:spPr>
          <a:xfrm>
            <a:off x="6968738" y="2808725"/>
            <a:ext cx="10563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Edge Functions</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5"/>
          <p:cNvPicPr preferRelativeResize="0"/>
          <p:nvPr/>
        </p:nvPicPr>
        <p:blipFill>
          <a:blip r:embed="rId3">
            <a:alphaModFix/>
          </a:blip>
          <a:stretch>
            <a:fillRect/>
          </a:stretch>
        </p:blipFill>
        <p:spPr>
          <a:xfrm>
            <a:off x="0" y="211675"/>
            <a:ext cx="9144003" cy="4446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6"/>
          <p:cNvPicPr preferRelativeResize="0"/>
          <p:nvPr/>
        </p:nvPicPr>
        <p:blipFill>
          <a:blip r:embed="rId3">
            <a:alphaModFix/>
          </a:blip>
          <a:stretch>
            <a:fillRect/>
          </a:stretch>
        </p:blipFill>
        <p:spPr>
          <a:xfrm>
            <a:off x="0" y="211675"/>
            <a:ext cx="9144003" cy="4446976"/>
          </a:xfrm>
          <a:prstGeom prst="rect">
            <a:avLst/>
          </a:prstGeom>
          <a:noFill/>
          <a:ln>
            <a:noFill/>
          </a:ln>
        </p:spPr>
      </p:pic>
      <p:sp>
        <p:nvSpPr>
          <p:cNvPr id="258" name="Google Shape;258;p26"/>
          <p:cNvSpPr/>
          <p:nvPr/>
        </p:nvSpPr>
        <p:spPr>
          <a:xfrm>
            <a:off x="0" y="0"/>
            <a:ext cx="9144000" cy="5143500"/>
          </a:xfrm>
          <a:prstGeom prst="corner">
            <a:avLst>
              <a:gd fmla="val 85054" name="adj1"/>
              <a:gd fmla="val 158928" name="adj2"/>
            </a:avLst>
          </a:prstGeom>
          <a:solidFill>
            <a:srgbClr val="EEEEEE">
              <a:alpha val="9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6"/>
          <p:cNvSpPr txBox="1"/>
          <p:nvPr/>
        </p:nvSpPr>
        <p:spPr>
          <a:xfrm>
            <a:off x="3777375" y="2911063"/>
            <a:ext cx="1492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Authentication</a:t>
            </a:r>
            <a:endParaRPr sz="700"/>
          </a:p>
        </p:txBody>
      </p:sp>
      <p:pic>
        <p:nvPicPr>
          <p:cNvPr id="260" name="Google Shape;260;p26"/>
          <p:cNvPicPr preferRelativeResize="0"/>
          <p:nvPr/>
        </p:nvPicPr>
        <p:blipFill>
          <a:blip r:embed="rId4">
            <a:alphaModFix/>
          </a:blip>
          <a:stretch>
            <a:fillRect/>
          </a:stretch>
        </p:blipFill>
        <p:spPr>
          <a:xfrm>
            <a:off x="3995325" y="1638785"/>
            <a:ext cx="1056300" cy="10562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7"/>
          <p:cNvPicPr preferRelativeResize="0"/>
          <p:nvPr/>
        </p:nvPicPr>
        <p:blipFill>
          <a:blip r:embed="rId3">
            <a:alphaModFix/>
          </a:blip>
          <a:stretch>
            <a:fillRect/>
          </a:stretch>
        </p:blipFill>
        <p:spPr>
          <a:xfrm>
            <a:off x="0" y="211675"/>
            <a:ext cx="9144003" cy="4446976"/>
          </a:xfrm>
          <a:prstGeom prst="rect">
            <a:avLst/>
          </a:prstGeom>
          <a:noFill/>
          <a:ln>
            <a:noFill/>
          </a:ln>
        </p:spPr>
      </p:pic>
      <p:sp>
        <p:nvSpPr>
          <p:cNvPr id="266" name="Google Shape;266;p27"/>
          <p:cNvSpPr/>
          <p:nvPr/>
        </p:nvSpPr>
        <p:spPr>
          <a:xfrm>
            <a:off x="0" y="0"/>
            <a:ext cx="9144000" cy="1583700"/>
          </a:xfrm>
          <a:prstGeom prst="rect">
            <a:avLst/>
          </a:prstGeom>
          <a:solidFill>
            <a:srgbClr val="EEEEEE">
              <a:alpha val="9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27"/>
          <p:cNvSpPr/>
          <p:nvPr/>
        </p:nvSpPr>
        <p:spPr>
          <a:xfrm>
            <a:off x="0" y="3491375"/>
            <a:ext cx="9144000" cy="1652100"/>
          </a:xfrm>
          <a:prstGeom prst="rect">
            <a:avLst/>
          </a:prstGeom>
          <a:solidFill>
            <a:srgbClr val="EEEEEE">
              <a:alpha val="9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27"/>
          <p:cNvSpPr txBox="1"/>
          <p:nvPr/>
        </p:nvSpPr>
        <p:spPr>
          <a:xfrm>
            <a:off x="4641175" y="621338"/>
            <a:ext cx="10563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Database</a:t>
            </a:r>
            <a:endParaRPr sz="700"/>
          </a:p>
        </p:txBody>
      </p:sp>
      <p:pic>
        <p:nvPicPr>
          <p:cNvPr id="269" name="Google Shape;269;p27"/>
          <p:cNvPicPr preferRelativeResize="0"/>
          <p:nvPr/>
        </p:nvPicPr>
        <p:blipFill>
          <a:blip r:embed="rId4">
            <a:alphaModFix/>
          </a:blip>
          <a:stretch>
            <a:fillRect/>
          </a:stretch>
        </p:blipFill>
        <p:spPr>
          <a:xfrm>
            <a:off x="3521451" y="362275"/>
            <a:ext cx="903075" cy="90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8"/>
          <p:cNvPicPr preferRelativeResize="0"/>
          <p:nvPr/>
        </p:nvPicPr>
        <p:blipFill>
          <a:blip r:embed="rId3">
            <a:alphaModFix/>
          </a:blip>
          <a:stretch>
            <a:fillRect/>
          </a:stretch>
        </p:blipFill>
        <p:spPr>
          <a:xfrm>
            <a:off x="0" y="211675"/>
            <a:ext cx="9144003" cy="4446976"/>
          </a:xfrm>
          <a:prstGeom prst="rect">
            <a:avLst/>
          </a:prstGeom>
          <a:noFill/>
          <a:ln>
            <a:noFill/>
          </a:ln>
        </p:spPr>
      </p:pic>
      <p:sp>
        <p:nvSpPr>
          <p:cNvPr id="275" name="Google Shape;275;p28"/>
          <p:cNvSpPr/>
          <p:nvPr/>
        </p:nvSpPr>
        <p:spPr>
          <a:xfrm>
            <a:off x="0" y="0"/>
            <a:ext cx="9144000" cy="1876800"/>
          </a:xfrm>
          <a:prstGeom prst="rect">
            <a:avLst/>
          </a:prstGeom>
          <a:solidFill>
            <a:srgbClr val="EEEEEE">
              <a:alpha val="9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28"/>
          <p:cNvSpPr/>
          <p:nvPr/>
        </p:nvSpPr>
        <p:spPr>
          <a:xfrm>
            <a:off x="0" y="1876700"/>
            <a:ext cx="9144000" cy="3266700"/>
          </a:xfrm>
          <a:prstGeom prst="corner">
            <a:avLst>
              <a:gd fmla="val 63448"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8"/>
          <p:cNvSpPr txBox="1"/>
          <p:nvPr/>
        </p:nvSpPr>
        <p:spPr>
          <a:xfrm>
            <a:off x="4590637" y="745938"/>
            <a:ext cx="1253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File Storage</a:t>
            </a:r>
            <a:endParaRPr sz="700"/>
          </a:p>
        </p:txBody>
      </p:sp>
      <p:pic>
        <p:nvPicPr>
          <p:cNvPr id="278" name="Google Shape;278;p28"/>
          <p:cNvPicPr preferRelativeResize="0"/>
          <p:nvPr/>
        </p:nvPicPr>
        <p:blipFill>
          <a:blip r:embed="rId4">
            <a:alphaModFix/>
          </a:blip>
          <a:stretch>
            <a:fillRect/>
          </a:stretch>
        </p:blipFill>
        <p:spPr>
          <a:xfrm>
            <a:off x="3300274" y="343601"/>
            <a:ext cx="1189595" cy="1189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9"/>
          <p:cNvPicPr preferRelativeResize="0"/>
          <p:nvPr/>
        </p:nvPicPr>
        <p:blipFill>
          <a:blip r:embed="rId3">
            <a:alphaModFix/>
          </a:blip>
          <a:stretch>
            <a:fillRect/>
          </a:stretch>
        </p:blipFill>
        <p:spPr>
          <a:xfrm>
            <a:off x="0" y="343793"/>
            <a:ext cx="9144003" cy="4455915"/>
          </a:xfrm>
          <a:prstGeom prst="rect">
            <a:avLst/>
          </a:prstGeom>
          <a:noFill/>
          <a:ln>
            <a:noFill/>
          </a:ln>
        </p:spPr>
      </p:pic>
      <p:sp>
        <p:nvSpPr>
          <p:cNvPr id="284" name="Google Shape;284;p29"/>
          <p:cNvSpPr/>
          <p:nvPr/>
        </p:nvSpPr>
        <p:spPr>
          <a:xfrm>
            <a:off x="0" y="0"/>
            <a:ext cx="6937500" cy="5143500"/>
          </a:xfrm>
          <a:prstGeom prst="rect">
            <a:avLst/>
          </a:prstGeom>
          <a:solidFill>
            <a:srgbClr val="EEEEEE">
              <a:alpha val="9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9"/>
          <p:cNvSpPr txBox="1"/>
          <p:nvPr/>
        </p:nvSpPr>
        <p:spPr>
          <a:xfrm>
            <a:off x="2991012" y="3024325"/>
            <a:ext cx="955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Realtime</a:t>
            </a:r>
            <a:endParaRPr sz="700"/>
          </a:p>
        </p:txBody>
      </p:sp>
      <p:pic>
        <p:nvPicPr>
          <p:cNvPr id="286" name="Google Shape;286;p29"/>
          <p:cNvPicPr preferRelativeResize="0"/>
          <p:nvPr/>
        </p:nvPicPr>
        <p:blipFill>
          <a:blip r:embed="rId4">
            <a:alphaModFix/>
          </a:blip>
          <a:stretch>
            <a:fillRect/>
          </a:stretch>
        </p:blipFill>
        <p:spPr>
          <a:xfrm>
            <a:off x="2873946" y="1734251"/>
            <a:ext cx="1189595" cy="1189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0"/>
          <p:cNvPicPr preferRelativeResize="0"/>
          <p:nvPr/>
        </p:nvPicPr>
        <p:blipFill>
          <a:blip r:embed="rId3">
            <a:alphaModFix/>
          </a:blip>
          <a:stretch>
            <a:fillRect/>
          </a:stretch>
        </p:blipFill>
        <p:spPr>
          <a:xfrm>
            <a:off x="152400" y="349738"/>
            <a:ext cx="8839200" cy="4444018"/>
          </a:xfrm>
          <a:prstGeom prst="rect">
            <a:avLst/>
          </a:prstGeom>
          <a:noFill/>
          <a:ln>
            <a:noFill/>
          </a:ln>
        </p:spPr>
      </p:pic>
      <p:pic>
        <p:nvPicPr>
          <p:cNvPr id="292" name="Google Shape;292;p30"/>
          <p:cNvPicPr preferRelativeResize="0"/>
          <p:nvPr/>
        </p:nvPicPr>
        <p:blipFill>
          <a:blip r:embed="rId4">
            <a:alphaModFix/>
          </a:blip>
          <a:stretch>
            <a:fillRect/>
          </a:stretch>
        </p:blipFill>
        <p:spPr>
          <a:xfrm>
            <a:off x="7800013" y="559447"/>
            <a:ext cx="1056300" cy="1070770"/>
          </a:xfrm>
          <a:prstGeom prst="rect">
            <a:avLst/>
          </a:prstGeom>
          <a:noFill/>
          <a:ln>
            <a:noFill/>
          </a:ln>
        </p:spPr>
      </p:pic>
      <p:sp>
        <p:nvSpPr>
          <p:cNvPr id="293" name="Google Shape;293;p30"/>
          <p:cNvSpPr txBox="1"/>
          <p:nvPr/>
        </p:nvSpPr>
        <p:spPr>
          <a:xfrm>
            <a:off x="7800013" y="1648400"/>
            <a:ext cx="10563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Edge Functions</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1"/>
          <p:cNvPicPr preferRelativeResize="0"/>
          <p:nvPr/>
        </p:nvPicPr>
        <p:blipFill>
          <a:blip r:embed="rId3">
            <a:alphaModFix/>
          </a:blip>
          <a:stretch>
            <a:fillRect/>
          </a:stretch>
        </p:blipFill>
        <p:spPr>
          <a:xfrm>
            <a:off x="249288" y="265022"/>
            <a:ext cx="1056300" cy="1070770"/>
          </a:xfrm>
          <a:prstGeom prst="rect">
            <a:avLst/>
          </a:prstGeom>
          <a:noFill/>
          <a:ln>
            <a:noFill/>
          </a:ln>
        </p:spPr>
      </p:pic>
      <p:sp>
        <p:nvSpPr>
          <p:cNvPr id="299" name="Google Shape;299;p31"/>
          <p:cNvSpPr txBox="1"/>
          <p:nvPr/>
        </p:nvSpPr>
        <p:spPr>
          <a:xfrm>
            <a:off x="1299925" y="561900"/>
            <a:ext cx="50799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Edge Functions - </a:t>
            </a:r>
            <a:r>
              <a:rPr lang="it" sz="1900">
                <a:solidFill>
                  <a:srgbClr val="1B1464"/>
                </a:solidFill>
                <a:latin typeface="Nunito"/>
                <a:ea typeface="Nunito"/>
                <a:cs typeface="Nunito"/>
                <a:sym typeface="Nunito"/>
              </a:rPr>
              <a:t>Funzioni sul backend</a:t>
            </a:r>
            <a:endParaRPr sz="1900">
              <a:latin typeface="Nunito"/>
              <a:ea typeface="Nunito"/>
              <a:cs typeface="Nunito"/>
              <a:sym typeface="Nunito"/>
            </a:endParaRPr>
          </a:p>
        </p:txBody>
      </p:sp>
      <p:sp>
        <p:nvSpPr>
          <p:cNvPr id="300" name="Google Shape;300;p31"/>
          <p:cNvSpPr txBox="1"/>
          <p:nvPr/>
        </p:nvSpPr>
        <p:spPr>
          <a:xfrm>
            <a:off x="10261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500"/>
          </a:p>
        </p:txBody>
      </p:sp>
      <p:sp>
        <p:nvSpPr>
          <p:cNvPr id="301" name="Google Shape;301;p31"/>
          <p:cNvSpPr txBox="1"/>
          <p:nvPr/>
        </p:nvSpPr>
        <p:spPr>
          <a:xfrm>
            <a:off x="4756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Validare dati prima di salvarli</a:t>
            </a:r>
            <a:endParaRPr sz="1900">
              <a:solidFill>
                <a:srgbClr val="1B1464"/>
              </a:solidFill>
              <a:latin typeface="Lexend Medium"/>
              <a:ea typeface="Lexend Medium"/>
              <a:cs typeface="Lexend Medium"/>
              <a:sym typeface="Lexend Medium"/>
            </a:endParaRPr>
          </a:p>
        </p:txBody>
      </p:sp>
      <p:sp>
        <p:nvSpPr>
          <p:cNvPr id="302" name="Google Shape;302;p31"/>
          <p:cNvSpPr txBox="1"/>
          <p:nvPr/>
        </p:nvSpPr>
        <p:spPr>
          <a:xfrm>
            <a:off x="31576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500"/>
          </a:p>
        </p:txBody>
      </p:sp>
      <p:sp>
        <p:nvSpPr>
          <p:cNvPr id="303" name="Google Shape;303;p31"/>
          <p:cNvSpPr txBox="1"/>
          <p:nvPr/>
        </p:nvSpPr>
        <p:spPr>
          <a:xfrm>
            <a:off x="26071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Automatizzare azioni</a:t>
            </a:r>
            <a:endParaRPr sz="1900">
              <a:solidFill>
                <a:srgbClr val="1B1464"/>
              </a:solidFill>
              <a:latin typeface="Lexend Medium"/>
              <a:ea typeface="Lexend Medium"/>
              <a:cs typeface="Lexend Medium"/>
              <a:sym typeface="Lexend Medium"/>
            </a:endParaRPr>
          </a:p>
        </p:txBody>
      </p:sp>
      <p:sp>
        <p:nvSpPr>
          <p:cNvPr id="304" name="Google Shape;304;p31"/>
          <p:cNvSpPr txBox="1"/>
          <p:nvPr/>
        </p:nvSpPr>
        <p:spPr>
          <a:xfrm>
            <a:off x="52779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200">
              <a:solidFill>
                <a:schemeClr val="dk1"/>
              </a:solidFill>
            </a:endParaRPr>
          </a:p>
        </p:txBody>
      </p:sp>
      <p:sp>
        <p:nvSpPr>
          <p:cNvPr id="305" name="Google Shape;305;p31"/>
          <p:cNvSpPr txBox="1"/>
          <p:nvPr/>
        </p:nvSpPr>
        <p:spPr>
          <a:xfrm>
            <a:off x="47274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Proteggere una chiamata API</a:t>
            </a:r>
            <a:endParaRPr sz="1900">
              <a:solidFill>
                <a:srgbClr val="1B1464"/>
              </a:solidFill>
              <a:latin typeface="Lexend Medium"/>
              <a:ea typeface="Lexend Medium"/>
              <a:cs typeface="Lexend Medium"/>
              <a:sym typeface="Lexend Medium"/>
            </a:endParaRPr>
          </a:p>
        </p:txBody>
      </p:sp>
      <p:sp>
        <p:nvSpPr>
          <p:cNvPr id="306" name="Google Shape;306;p31"/>
          <p:cNvSpPr txBox="1"/>
          <p:nvPr/>
        </p:nvSpPr>
        <p:spPr>
          <a:xfrm>
            <a:off x="73982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500"/>
          </a:p>
        </p:txBody>
      </p:sp>
      <p:sp>
        <p:nvSpPr>
          <p:cNvPr id="307" name="Google Shape;307;p31"/>
          <p:cNvSpPr txBox="1"/>
          <p:nvPr/>
        </p:nvSpPr>
        <p:spPr>
          <a:xfrm>
            <a:off x="68477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Rispondere a eventi webhook</a:t>
            </a:r>
            <a:endParaRPr sz="1900">
              <a:solidFill>
                <a:srgbClr val="1B1464"/>
              </a:solidFill>
              <a:latin typeface="Lexend Medium"/>
              <a:ea typeface="Lexend Medium"/>
              <a:cs typeface="Lexend Medium"/>
              <a:sym typeface="Lexen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2"/>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313" name="Google Shape;313;p32"/>
          <p:cNvSpPr txBox="1"/>
          <p:nvPr/>
        </p:nvSpPr>
        <p:spPr>
          <a:xfrm>
            <a:off x="2792850" y="2187000"/>
            <a:ext cx="3558300" cy="769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Domande?</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nvSpPr>
        <p:spPr>
          <a:xfrm>
            <a:off x="291325" y="1376275"/>
            <a:ext cx="5017200" cy="1629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0"/>
              </a:spcAft>
              <a:buClr>
                <a:srgbClr val="000000"/>
              </a:buClr>
              <a:buSzPts val="1800"/>
              <a:buFont typeface="Arial"/>
              <a:buNone/>
            </a:pPr>
            <a:r>
              <a:rPr b="1" lang="it" sz="4000">
                <a:solidFill>
                  <a:srgbClr val="0D046A"/>
                </a:solidFill>
                <a:latin typeface="Lexend"/>
                <a:ea typeface="Lexend"/>
                <a:cs typeface="Lexend"/>
                <a:sym typeface="Lexend"/>
              </a:rPr>
              <a:t>Authentication &amp;</a:t>
            </a:r>
            <a:endParaRPr b="1" sz="4000">
              <a:solidFill>
                <a:srgbClr val="0D046A"/>
              </a:solidFill>
              <a:latin typeface="Lexend"/>
              <a:ea typeface="Lexend"/>
              <a:cs typeface="Lexend"/>
              <a:sym typeface="Lexend"/>
            </a:endParaRPr>
          </a:p>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User Management</a:t>
            </a:r>
            <a:endParaRPr b="1" sz="4000">
              <a:solidFill>
                <a:srgbClr val="0D046A"/>
              </a:solidFill>
              <a:latin typeface="Lexend"/>
              <a:ea typeface="Lexend"/>
              <a:cs typeface="Lexend"/>
              <a:sym typeface="Lexend"/>
            </a:endParaRPr>
          </a:p>
        </p:txBody>
      </p:sp>
      <p:pic>
        <p:nvPicPr>
          <p:cNvPr id="319" name="Google Shape;319;p33"/>
          <p:cNvPicPr preferRelativeResize="0"/>
          <p:nvPr/>
        </p:nvPicPr>
        <p:blipFill rotWithShape="1">
          <a:blip r:embed="rId3">
            <a:alphaModFix/>
          </a:blip>
          <a:srcRect b="0" l="20619" r="24916" t="0"/>
          <a:stretch/>
        </p:blipFill>
        <p:spPr>
          <a:xfrm>
            <a:off x="5491900" y="809750"/>
            <a:ext cx="3312274" cy="3035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txBox="1"/>
          <p:nvPr>
            <p:ph idx="1" type="body"/>
          </p:nvPr>
        </p:nvSpPr>
        <p:spPr>
          <a:xfrm>
            <a:off x="4832750" y="1056600"/>
            <a:ext cx="4033800" cy="31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2400">
                <a:solidFill>
                  <a:srgbClr val="78CCDE"/>
                </a:solidFill>
                <a:latin typeface="Lexend Medium"/>
                <a:ea typeface="Lexend Medium"/>
                <a:cs typeface="Lexend Medium"/>
                <a:sym typeface="Lexend Medium"/>
              </a:rPr>
              <a:t>Domande</a:t>
            </a:r>
            <a:r>
              <a:rPr lang="it" sz="2400">
                <a:solidFill>
                  <a:schemeClr val="dk1"/>
                </a:solidFill>
                <a:latin typeface="Lexend Medium"/>
                <a:ea typeface="Lexend Medium"/>
                <a:cs typeface="Lexend Medium"/>
                <a:sym typeface="Lexend Medium"/>
              </a:rPr>
              <a:t> </a:t>
            </a:r>
            <a:r>
              <a:rPr lang="it" sz="2400">
                <a:solidFill>
                  <a:srgbClr val="56CFE1"/>
                </a:solidFill>
                <a:latin typeface="Lexend Medium"/>
                <a:ea typeface="Lexend Medium"/>
                <a:cs typeface="Lexend Medium"/>
                <a:sym typeface="Lexend Medium"/>
              </a:rPr>
              <a:t>e</a:t>
            </a:r>
            <a:r>
              <a:rPr lang="it" sz="2400">
                <a:solidFill>
                  <a:schemeClr val="dk1"/>
                </a:solidFill>
                <a:latin typeface="Lexend Medium"/>
                <a:ea typeface="Lexend Medium"/>
                <a:cs typeface="Lexend Medium"/>
                <a:sym typeface="Lexend Medium"/>
              </a:rPr>
              <a:t> </a:t>
            </a:r>
            <a:r>
              <a:rPr lang="it" sz="2400">
                <a:solidFill>
                  <a:srgbClr val="78CCDE"/>
                </a:solidFill>
                <a:latin typeface="Lexend Medium"/>
                <a:ea typeface="Lexend Medium"/>
                <a:cs typeface="Lexend Medium"/>
                <a:sym typeface="Lexend Medium"/>
              </a:rPr>
              <a:t>Impressioni</a:t>
            </a:r>
            <a:endParaRPr sz="1800">
              <a:solidFill>
                <a:srgbClr val="000000"/>
              </a:solidFill>
              <a:latin typeface="Lexend Medium"/>
              <a:ea typeface="Lexend Medium"/>
              <a:cs typeface="Lexend Medium"/>
              <a:sym typeface="Lexend Medium"/>
            </a:endParaRPr>
          </a:p>
          <a:p>
            <a:pPr indent="-342900" lvl="0" marL="457200" rtl="0" algn="l">
              <a:spcBef>
                <a:spcPts val="1600"/>
              </a:spcBef>
              <a:spcAft>
                <a:spcPts val="0"/>
              </a:spcAft>
              <a:buSzPts val="1800"/>
              <a:buFont typeface="Lexend"/>
              <a:buAutoNum type="arabicPeriod"/>
            </a:pPr>
            <a:r>
              <a:rPr lang="it" sz="1800">
                <a:latin typeface="Lexend"/>
                <a:ea typeface="Lexend"/>
                <a:cs typeface="Lexend"/>
                <a:sym typeface="Lexend"/>
              </a:rPr>
              <a:t>Hai già applicato qualcosa nella tua settimana?</a:t>
            </a:r>
            <a:endParaRPr sz="1800">
              <a:latin typeface="Lexend"/>
              <a:ea typeface="Lexend"/>
              <a:cs typeface="Lexend"/>
              <a:sym typeface="Lexend"/>
            </a:endParaRPr>
          </a:p>
          <a:p>
            <a:pPr indent="0" lvl="0" marL="0" rtl="0" algn="l">
              <a:spcBef>
                <a:spcPts val="1000"/>
              </a:spcBef>
              <a:spcAft>
                <a:spcPts val="0"/>
              </a:spcAft>
              <a:buClr>
                <a:schemeClr val="dk2"/>
              </a:buClr>
              <a:buSzPts val="1100"/>
              <a:buFont typeface="Arial"/>
              <a:buNone/>
            </a:pPr>
            <a:r>
              <a:t/>
            </a:r>
            <a:endParaRPr sz="1800">
              <a:solidFill>
                <a:srgbClr val="000000"/>
              </a:solidFill>
              <a:latin typeface="Karla"/>
              <a:ea typeface="Karla"/>
              <a:cs typeface="Karla"/>
              <a:sym typeface="Karla"/>
            </a:endParaRPr>
          </a:p>
        </p:txBody>
      </p:sp>
      <p:pic>
        <p:nvPicPr>
          <p:cNvPr id="42" name="Google Shape;42;p7"/>
          <p:cNvPicPr preferRelativeResize="0"/>
          <p:nvPr/>
        </p:nvPicPr>
        <p:blipFill>
          <a:blip r:embed="rId3">
            <a:alphaModFix/>
          </a:blip>
          <a:stretch>
            <a:fillRect/>
          </a:stretch>
        </p:blipFill>
        <p:spPr>
          <a:xfrm>
            <a:off x="558850" y="1335488"/>
            <a:ext cx="3708355" cy="2472525"/>
          </a:xfrm>
          <a:prstGeom prst="rect">
            <a:avLst/>
          </a:prstGeom>
          <a:noFill/>
          <a:ln>
            <a:noFill/>
          </a:ln>
        </p:spPr>
      </p:pic>
      <p:grpSp>
        <p:nvGrpSpPr>
          <p:cNvPr id="43" name="Google Shape;43;p7"/>
          <p:cNvGrpSpPr/>
          <p:nvPr/>
        </p:nvGrpSpPr>
        <p:grpSpPr>
          <a:xfrm>
            <a:off x="7879475" y="168250"/>
            <a:ext cx="1000800" cy="369300"/>
            <a:chOff x="7529125" y="168250"/>
            <a:chExt cx="1000800" cy="369300"/>
          </a:xfrm>
        </p:grpSpPr>
        <p:pic>
          <p:nvPicPr>
            <p:cNvPr id="44" name="Google Shape;44;p7"/>
            <p:cNvPicPr preferRelativeResize="0"/>
            <p:nvPr/>
          </p:nvPicPr>
          <p:blipFill>
            <a:blip r:embed="rId4">
              <a:alphaModFix/>
            </a:blip>
            <a:stretch>
              <a:fillRect/>
            </a:stretch>
          </p:blipFill>
          <p:spPr>
            <a:xfrm>
              <a:off x="7529125" y="168250"/>
              <a:ext cx="369300" cy="369300"/>
            </a:xfrm>
            <a:prstGeom prst="rect">
              <a:avLst/>
            </a:prstGeom>
            <a:noFill/>
            <a:ln>
              <a:noFill/>
            </a:ln>
          </p:spPr>
        </p:pic>
        <p:sp>
          <p:nvSpPr>
            <p:cNvPr id="45" name="Google Shape;45;p7"/>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10</a:t>
              </a:r>
              <a:r>
                <a:rPr lang="it" sz="1200">
                  <a:solidFill>
                    <a:srgbClr val="FF5D4E"/>
                  </a:solidFill>
                  <a:latin typeface="Lexend Medium"/>
                  <a:ea typeface="Lexend Medium"/>
                  <a:cs typeface="Lexend Medium"/>
                  <a:sym typeface="Lexend Medium"/>
                </a:rPr>
                <a:t> min</a:t>
              </a:r>
              <a:endParaRPr sz="1200">
                <a:solidFill>
                  <a:srgbClr val="FF5D4E"/>
                </a:solidFill>
                <a:latin typeface="Lexend Medium"/>
                <a:ea typeface="Lexend Medium"/>
                <a:cs typeface="Lexend Medium"/>
                <a:sym typeface="Lexend Medium"/>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nvSpPr>
        <p:spPr>
          <a:xfrm>
            <a:off x="2908300" y="-430600"/>
            <a:ext cx="1867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1" i="0" lang="it" sz="20000" u="none" cap="none" strike="noStrike">
                <a:solidFill>
                  <a:srgbClr val="EEEEEE"/>
                </a:solidFill>
                <a:latin typeface="Lexend"/>
                <a:ea typeface="Lexend"/>
                <a:cs typeface="Lexend"/>
                <a:sym typeface="Lexend"/>
              </a:rPr>
              <a:t>“</a:t>
            </a:r>
            <a:endParaRPr b="1" i="0" sz="20000" u="none" cap="none" strike="noStrike">
              <a:solidFill>
                <a:srgbClr val="EEEEEE"/>
              </a:solidFill>
              <a:latin typeface="Lexend"/>
              <a:ea typeface="Lexend"/>
              <a:cs typeface="Lexend"/>
              <a:sym typeface="Lexend"/>
            </a:endParaRPr>
          </a:p>
        </p:txBody>
      </p:sp>
      <p:pic>
        <p:nvPicPr>
          <p:cNvPr id="325" name="Google Shape;325;p34"/>
          <p:cNvPicPr preferRelativeResize="0"/>
          <p:nvPr/>
        </p:nvPicPr>
        <p:blipFill>
          <a:blip r:embed="rId3">
            <a:alphaModFix/>
          </a:blip>
          <a:stretch>
            <a:fillRect/>
          </a:stretch>
        </p:blipFill>
        <p:spPr>
          <a:xfrm>
            <a:off x="1168400" y="596900"/>
            <a:ext cx="1600200" cy="1600200"/>
          </a:xfrm>
          <a:prstGeom prst="roundRect">
            <a:avLst>
              <a:gd fmla="val 5921" name="adj"/>
            </a:avLst>
          </a:prstGeom>
          <a:noFill/>
          <a:ln cap="flat" cmpd="sng" w="28575">
            <a:solidFill>
              <a:srgbClr val="1B1464"/>
            </a:solidFill>
            <a:prstDash val="solid"/>
            <a:round/>
            <a:headEnd len="sm" w="sm" type="none"/>
            <a:tailEnd len="sm" w="sm" type="none"/>
          </a:ln>
        </p:spPr>
      </p:pic>
      <p:sp>
        <p:nvSpPr>
          <p:cNvPr id="326" name="Google Shape;326;p34"/>
          <p:cNvSpPr txBox="1"/>
          <p:nvPr/>
        </p:nvSpPr>
        <p:spPr>
          <a:xfrm>
            <a:off x="468500" y="24295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Brian Chesky</a:t>
            </a:r>
            <a:endParaRPr sz="2000">
              <a:solidFill>
                <a:schemeClr val="dk1"/>
              </a:solidFill>
              <a:latin typeface="Lexend Medium"/>
              <a:ea typeface="Lexend Medium"/>
              <a:cs typeface="Lexend Medium"/>
              <a:sym typeface="Lexend Medium"/>
            </a:endParaRPr>
          </a:p>
        </p:txBody>
      </p:sp>
      <p:sp>
        <p:nvSpPr>
          <p:cNvPr id="327" name="Google Shape;327;p34"/>
          <p:cNvSpPr txBox="1"/>
          <p:nvPr/>
        </p:nvSpPr>
        <p:spPr>
          <a:xfrm>
            <a:off x="468500" y="2922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4"/>
              </a:rPr>
              <a:t>@bchesky</a:t>
            </a:r>
            <a:endParaRPr sz="1200">
              <a:solidFill>
                <a:schemeClr val="dk1"/>
              </a:solidFill>
              <a:latin typeface="Lexend"/>
              <a:ea typeface="Lexend"/>
              <a:cs typeface="Lexend"/>
              <a:sym typeface="Lexend"/>
            </a:endParaRPr>
          </a:p>
        </p:txBody>
      </p:sp>
      <p:sp>
        <p:nvSpPr>
          <p:cNvPr id="328" name="Google Shape;328;p34"/>
          <p:cNvSpPr txBox="1"/>
          <p:nvPr/>
        </p:nvSpPr>
        <p:spPr>
          <a:xfrm>
            <a:off x="531500" y="33810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Airbnb Co-founder and Chief Executive Officer</a:t>
            </a:r>
            <a:endParaRPr b="1" sz="1200">
              <a:latin typeface="Lexend"/>
              <a:ea typeface="Lexend"/>
              <a:cs typeface="Lexend"/>
              <a:sym typeface="Lexend"/>
            </a:endParaRPr>
          </a:p>
        </p:txBody>
      </p:sp>
      <p:sp>
        <p:nvSpPr>
          <p:cNvPr id="329" name="Google Shape;329;p34"/>
          <p:cNvSpPr txBox="1"/>
          <p:nvPr/>
        </p:nvSpPr>
        <p:spPr>
          <a:xfrm>
            <a:off x="3797300" y="1429725"/>
            <a:ext cx="4864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Light"/>
                <a:ea typeface="Lexend Light"/>
                <a:cs typeface="Lexend Light"/>
                <a:sym typeface="Lexend Light"/>
              </a:rPr>
              <a:t>Team, voglio uno nuovo sistema di autenticazione degli utenti che:</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prende in considerazione gli utenti host e gli utenti guest</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abbia un alto livello di sicurezza di password</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abbia integrato Social Media login</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abbia delle opzioni di 2FA</a:t>
            </a:r>
            <a:endParaRPr>
              <a:latin typeface="Lexend Light"/>
              <a:ea typeface="Lexend Light"/>
              <a:cs typeface="Lexend Light"/>
              <a:sym typeface="Lexend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nvSpPr>
        <p:spPr>
          <a:xfrm>
            <a:off x="1311000" y="980075"/>
            <a:ext cx="65220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t>Crea le pagine front-end per l'autenticazione e la gestione degli utenti. Non aggiungere ancora Supabase.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Elenco delle pagine:</a:t>
            </a:r>
            <a:endParaRPr sz="1300"/>
          </a:p>
          <a:p>
            <a:pPr indent="-311150" lvl="0" marL="457200" rtl="0" algn="l">
              <a:spcBef>
                <a:spcPts val="0"/>
              </a:spcBef>
              <a:spcAft>
                <a:spcPts val="0"/>
              </a:spcAft>
              <a:buSzPts val="1300"/>
              <a:buChar char="-"/>
            </a:pPr>
            <a:r>
              <a:rPr lang="it" sz="1300"/>
              <a:t>Pagina di registrazione</a:t>
            </a:r>
            <a:endParaRPr sz="1300"/>
          </a:p>
          <a:p>
            <a:pPr indent="-311150" lvl="0" marL="457200" rtl="0" algn="l">
              <a:spcBef>
                <a:spcPts val="0"/>
              </a:spcBef>
              <a:spcAft>
                <a:spcPts val="0"/>
              </a:spcAft>
              <a:buSzPts val="1300"/>
              <a:buChar char="-"/>
            </a:pPr>
            <a:r>
              <a:rPr lang="it" sz="1300"/>
              <a:t>Pagina di accesso</a:t>
            </a:r>
            <a:endParaRPr sz="1300"/>
          </a:p>
          <a:p>
            <a:pPr indent="-311150" lvl="0" marL="457200" rtl="0" algn="l">
              <a:spcBef>
                <a:spcPts val="0"/>
              </a:spcBef>
              <a:spcAft>
                <a:spcPts val="0"/>
              </a:spcAft>
              <a:buSzPts val="1300"/>
              <a:buChar char="-"/>
            </a:pPr>
            <a:r>
              <a:rPr lang="it" sz="1300"/>
              <a:t>Pagina di reimpostazione della password</a:t>
            </a:r>
            <a:endParaRPr sz="1300"/>
          </a:p>
          <a:p>
            <a:pPr indent="-311150" lvl="0" marL="457200" rtl="0" algn="l">
              <a:spcBef>
                <a:spcPts val="0"/>
              </a:spcBef>
              <a:spcAft>
                <a:spcPts val="0"/>
              </a:spcAft>
              <a:buSzPts val="1300"/>
              <a:buChar char="-"/>
            </a:pPr>
            <a:r>
              <a:rPr lang="it" sz="1300"/>
              <a:t>Pagina del profilo utente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Adatta lo stile e il design system di AirBnB per tutti gli elementi delle pagine.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Aggiungi anche opzioni di social log-in con Google e Facebook.</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it" sz="1300"/>
              <a:t>## Specifiche per la pagina di registrazione:</a:t>
            </a:r>
            <a:endParaRPr sz="1300"/>
          </a:p>
          <a:p>
            <a:pPr indent="-311150" lvl="0" marL="457200" rtl="0" algn="l">
              <a:spcBef>
                <a:spcPts val="0"/>
              </a:spcBef>
              <a:spcAft>
                <a:spcPts val="0"/>
              </a:spcAft>
              <a:buSzPts val="1300"/>
              <a:buChar char="-"/>
            </a:pPr>
            <a:r>
              <a:rPr lang="it" sz="1300"/>
              <a:t>Utenti devono scegliere tra un conto Ospite o un conto Host.</a:t>
            </a:r>
            <a:endParaRPr sz="1300"/>
          </a:p>
          <a:p>
            <a:pPr indent="-311150" lvl="0" marL="457200" rtl="0" algn="l">
              <a:spcBef>
                <a:spcPts val="0"/>
              </a:spcBef>
              <a:spcAft>
                <a:spcPts val="0"/>
              </a:spcAft>
              <a:buSzPts val="1300"/>
              <a:buChar char="-"/>
            </a:pPr>
            <a:r>
              <a:rPr lang="it" sz="1300"/>
              <a:t>Richiedi almeno 12 caratteri per la password e utilizza il componente qui sotto per visualizzare la robustezza della password.</a:t>
            </a:r>
            <a:endParaRPr sz="1300"/>
          </a:p>
        </p:txBody>
      </p:sp>
      <p:sp>
        <p:nvSpPr>
          <p:cNvPr id="335" name="Google Shape;335;p35"/>
          <p:cNvSpPr txBox="1"/>
          <p:nvPr/>
        </p:nvSpPr>
        <p:spPr>
          <a:xfrm>
            <a:off x="449275" y="229950"/>
            <a:ext cx="67485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2700">
                <a:solidFill>
                  <a:srgbClr val="0D046A"/>
                </a:solidFill>
                <a:latin typeface="Lexend Medium"/>
                <a:ea typeface="Lexend Medium"/>
                <a:cs typeface="Lexend Medium"/>
                <a:sym typeface="Lexend Medium"/>
              </a:rPr>
              <a:t>Prompt iniziale - front-end</a:t>
            </a:r>
            <a:endParaRPr sz="2700">
              <a:solidFill>
                <a:srgbClr val="0D046A"/>
              </a:solidFill>
              <a:latin typeface="Lexend Medium"/>
              <a:ea typeface="Lexend Medium"/>
              <a:cs typeface="Lexend Medium"/>
              <a:sym typeface="Lexend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nvSpPr>
        <p:spPr>
          <a:xfrm>
            <a:off x="922975" y="1318225"/>
            <a:ext cx="572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400">
                <a:solidFill>
                  <a:srgbClr val="FF5D4E"/>
                </a:solidFill>
                <a:latin typeface="Lexend Medium"/>
                <a:ea typeface="Lexend Medium"/>
                <a:cs typeface="Lexend Medium"/>
                <a:sym typeface="Lexend Medium"/>
              </a:rPr>
              <a:t>Esercitazione #1</a:t>
            </a:r>
            <a:endParaRPr sz="3400">
              <a:solidFill>
                <a:srgbClr val="FF5D4E"/>
              </a:solidFill>
              <a:latin typeface="Lexend Medium"/>
              <a:ea typeface="Lexend Medium"/>
              <a:cs typeface="Lexend Medium"/>
              <a:sym typeface="Lexend Medium"/>
            </a:endParaRPr>
          </a:p>
        </p:txBody>
      </p:sp>
      <p:sp>
        <p:nvSpPr>
          <p:cNvPr id="341" name="Google Shape;341;p36"/>
          <p:cNvSpPr txBox="1"/>
          <p:nvPr/>
        </p:nvSpPr>
        <p:spPr>
          <a:xfrm>
            <a:off x="922974" y="2106575"/>
            <a:ext cx="100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rgbClr val="1B1464"/>
                </a:solidFill>
                <a:latin typeface="Lexend"/>
                <a:ea typeface="Lexend"/>
                <a:cs typeface="Lexend"/>
                <a:sym typeface="Lexend"/>
              </a:rPr>
              <a:t>Regole:</a:t>
            </a:r>
            <a:endParaRPr b="1" sz="1500">
              <a:solidFill>
                <a:srgbClr val="1B1464"/>
              </a:solidFill>
              <a:latin typeface="Lexend"/>
              <a:ea typeface="Lexend"/>
              <a:cs typeface="Lexend"/>
              <a:sym typeface="Lexend"/>
            </a:endParaRPr>
          </a:p>
        </p:txBody>
      </p:sp>
      <p:grpSp>
        <p:nvGrpSpPr>
          <p:cNvPr id="342" name="Google Shape;342;p36"/>
          <p:cNvGrpSpPr/>
          <p:nvPr/>
        </p:nvGrpSpPr>
        <p:grpSpPr>
          <a:xfrm>
            <a:off x="7879475" y="168250"/>
            <a:ext cx="1138300" cy="369300"/>
            <a:chOff x="7529125" y="168250"/>
            <a:chExt cx="1138300" cy="369300"/>
          </a:xfrm>
        </p:grpSpPr>
        <p:pic>
          <p:nvPicPr>
            <p:cNvPr id="343" name="Google Shape;343;p36"/>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344" name="Google Shape;344;p36"/>
            <p:cNvSpPr txBox="1"/>
            <p:nvPr/>
          </p:nvSpPr>
          <p:spPr>
            <a:xfrm>
              <a:off x="7831625" y="168250"/>
              <a:ext cx="83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FF5D4E"/>
                  </a:solidFill>
                  <a:latin typeface="Lexend Medium"/>
                  <a:ea typeface="Lexend Medium"/>
                  <a:cs typeface="Lexend Medium"/>
                  <a:sym typeface="Lexend Medium"/>
                </a:rPr>
                <a:t> 15</a:t>
              </a:r>
              <a:r>
                <a:rPr lang="it" sz="1200">
                  <a:solidFill>
                    <a:srgbClr val="FF5D4E"/>
                  </a:solidFill>
                  <a:latin typeface="Lexend Medium"/>
                  <a:ea typeface="Lexend Medium"/>
                  <a:cs typeface="Lexend Medium"/>
                  <a:sym typeface="Lexend Medium"/>
                </a:rPr>
                <a:t> min</a:t>
              </a:r>
              <a:endParaRPr sz="1200">
                <a:solidFill>
                  <a:srgbClr val="FF5D4E"/>
                </a:solidFill>
                <a:latin typeface="Lexend Medium"/>
                <a:ea typeface="Lexend Medium"/>
                <a:cs typeface="Lexend Medium"/>
                <a:sym typeface="Lexend Medium"/>
              </a:endParaRPr>
            </a:p>
          </p:txBody>
        </p:sp>
      </p:grpSp>
      <p:sp>
        <p:nvSpPr>
          <p:cNvPr id="345" name="Google Shape;345;p36"/>
          <p:cNvSpPr txBox="1"/>
          <p:nvPr/>
        </p:nvSpPr>
        <p:spPr>
          <a:xfrm>
            <a:off x="922975" y="2522075"/>
            <a:ext cx="57273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Remixa il tuo progetto</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Aggiungi l'autenticazione con Supabase</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Demo di 1-3 implementazioni</a:t>
            </a:r>
            <a:endParaRPr sz="1500">
              <a:solidFill>
                <a:srgbClr val="1B1464"/>
              </a:solidFill>
              <a:latin typeface="Lexend Medium"/>
              <a:ea typeface="Lexend Medium"/>
              <a:cs typeface="Lexend Medium"/>
              <a:sym typeface="Lexend Medium"/>
            </a:endParaRPr>
          </a:p>
        </p:txBody>
      </p:sp>
      <p:pic>
        <p:nvPicPr>
          <p:cNvPr descr="Set a timer for 15 minutes. This 15 minute timer with alarm silently counts down to 00:00 and then alerts you with a gentle alarm sound.&#10;&#10;What Is the 15 Minute Timer?&#10;If you're looking for a timer to help you stay on track with your work, a 15 minute countdown is a great option. You can use it to break up your work time into manageable chunks, and it can also help you avoid getting bogged down with one task for too long.&#10;&#10;How to Set a 15 Minute Timer&#10;There are a few different ways to set a 1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15 Minute Alarm?&#10;This timer is perfect for work or study sessions. It's also great for any activity where you want to be sure to take a break every 15 minutes, such as cooking, laundry, or working out.&#10;&#10;Online Timer - https://timer.onlinealarmkur.com/en/" id="346" name="Google Shape;346;p36" title="15 Minute Timer">
            <a:hlinkClick r:id="rId4"/>
          </p:cNvPr>
          <p:cNvPicPr preferRelativeResize="0"/>
          <p:nvPr/>
        </p:nvPicPr>
        <p:blipFill>
          <a:blip r:embed="rId5">
            <a:alphaModFix/>
          </a:blip>
          <a:stretch>
            <a:fillRect/>
          </a:stretch>
        </p:blipFill>
        <p:spPr>
          <a:xfrm>
            <a:off x="6048675" y="168250"/>
            <a:ext cx="2969111" cy="167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B0E"/>
        </a:solidFill>
      </p:bgPr>
    </p:bg>
    <p:spTree>
      <p:nvGrpSpPr>
        <p:cNvPr id="350" name="Shape 350"/>
        <p:cNvGrpSpPr/>
        <p:nvPr/>
      </p:nvGrpSpPr>
      <p:grpSpPr>
        <a:xfrm>
          <a:off x="0" y="0"/>
          <a:ext cx="0" cy="0"/>
          <a:chOff x="0" y="0"/>
          <a:chExt cx="0" cy="0"/>
        </a:xfrm>
      </p:grpSpPr>
      <p:pic>
        <p:nvPicPr>
          <p:cNvPr id="351" name="Google Shape;351;p37"/>
          <p:cNvPicPr preferRelativeResize="0"/>
          <p:nvPr/>
        </p:nvPicPr>
        <p:blipFill rotWithShape="1">
          <a:blip r:embed="rId3">
            <a:alphaModFix/>
          </a:blip>
          <a:srcRect b="10872" l="0" r="0" t="8767"/>
          <a:stretch/>
        </p:blipFill>
        <p:spPr>
          <a:xfrm>
            <a:off x="0" y="0"/>
            <a:ext cx="9144000" cy="5143499"/>
          </a:xfrm>
          <a:prstGeom prst="rect">
            <a:avLst/>
          </a:prstGeom>
          <a:noFill/>
          <a:ln>
            <a:noFill/>
          </a:ln>
        </p:spPr>
      </p:pic>
      <p:sp>
        <p:nvSpPr>
          <p:cNvPr id="352" name="Google Shape;352;p37"/>
          <p:cNvSpPr txBox="1"/>
          <p:nvPr/>
        </p:nvSpPr>
        <p:spPr>
          <a:xfrm>
            <a:off x="398850" y="282375"/>
            <a:ext cx="18288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EDEDED"/>
                </a:solidFill>
                <a:latin typeface="Lexend"/>
                <a:ea typeface="Lexend"/>
                <a:cs typeface="Lexend"/>
                <a:sym typeface="Lexend"/>
              </a:rPr>
              <a:t>[Deep-dive]</a:t>
            </a:r>
            <a:endParaRPr b="1" i="0" sz="2100" u="none" cap="none" strike="noStrike">
              <a:solidFill>
                <a:srgbClr val="EDEDED"/>
              </a:solidFill>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nvSpPr>
        <p:spPr>
          <a:xfrm>
            <a:off x="2908300" y="-430600"/>
            <a:ext cx="1867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1" i="0" lang="it" sz="20000" u="none" cap="none" strike="noStrike">
                <a:solidFill>
                  <a:srgbClr val="EEEEEE"/>
                </a:solidFill>
                <a:latin typeface="Lexend"/>
                <a:ea typeface="Lexend"/>
                <a:cs typeface="Lexend"/>
                <a:sym typeface="Lexend"/>
              </a:rPr>
              <a:t>“</a:t>
            </a:r>
            <a:endParaRPr b="1" i="0" sz="20000" u="none" cap="none" strike="noStrike">
              <a:solidFill>
                <a:srgbClr val="EEEEEE"/>
              </a:solidFill>
              <a:latin typeface="Lexend"/>
              <a:ea typeface="Lexend"/>
              <a:cs typeface="Lexend"/>
              <a:sym typeface="Lexend"/>
            </a:endParaRPr>
          </a:p>
        </p:txBody>
      </p:sp>
      <p:pic>
        <p:nvPicPr>
          <p:cNvPr id="358" name="Google Shape;358;p38"/>
          <p:cNvPicPr preferRelativeResize="0"/>
          <p:nvPr/>
        </p:nvPicPr>
        <p:blipFill>
          <a:blip r:embed="rId3">
            <a:alphaModFix/>
          </a:blip>
          <a:stretch>
            <a:fillRect/>
          </a:stretch>
        </p:blipFill>
        <p:spPr>
          <a:xfrm>
            <a:off x="1168400" y="596900"/>
            <a:ext cx="1600200" cy="1600200"/>
          </a:xfrm>
          <a:prstGeom prst="roundRect">
            <a:avLst>
              <a:gd fmla="val 5921" name="adj"/>
            </a:avLst>
          </a:prstGeom>
          <a:noFill/>
          <a:ln cap="flat" cmpd="sng" w="28575">
            <a:solidFill>
              <a:srgbClr val="1B1464"/>
            </a:solidFill>
            <a:prstDash val="solid"/>
            <a:round/>
            <a:headEnd len="sm" w="sm" type="none"/>
            <a:tailEnd len="sm" w="sm" type="none"/>
          </a:ln>
        </p:spPr>
      </p:pic>
      <p:sp>
        <p:nvSpPr>
          <p:cNvPr id="359" name="Google Shape;359;p38"/>
          <p:cNvSpPr txBox="1"/>
          <p:nvPr/>
        </p:nvSpPr>
        <p:spPr>
          <a:xfrm>
            <a:off x="468500" y="24295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Brian Chesky</a:t>
            </a:r>
            <a:endParaRPr sz="2000">
              <a:solidFill>
                <a:schemeClr val="dk1"/>
              </a:solidFill>
              <a:latin typeface="Lexend Medium"/>
              <a:ea typeface="Lexend Medium"/>
              <a:cs typeface="Lexend Medium"/>
              <a:sym typeface="Lexend Medium"/>
            </a:endParaRPr>
          </a:p>
        </p:txBody>
      </p:sp>
      <p:sp>
        <p:nvSpPr>
          <p:cNvPr id="360" name="Google Shape;360;p38"/>
          <p:cNvSpPr txBox="1"/>
          <p:nvPr/>
        </p:nvSpPr>
        <p:spPr>
          <a:xfrm>
            <a:off x="468500" y="2922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4"/>
              </a:rPr>
              <a:t>@bchesky</a:t>
            </a:r>
            <a:endParaRPr sz="1200">
              <a:solidFill>
                <a:schemeClr val="dk1"/>
              </a:solidFill>
              <a:latin typeface="Lexend"/>
              <a:ea typeface="Lexend"/>
              <a:cs typeface="Lexend"/>
              <a:sym typeface="Lexend"/>
            </a:endParaRPr>
          </a:p>
        </p:txBody>
      </p:sp>
      <p:sp>
        <p:nvSpPr>
          <p:cNvPr id="361" name="Google Shape;361;p38"/>
          <p:cNvSpPr txBox="1"/>
          <p:nvPr/>
        </p:nvSpPr>
        <p:spPr>
          <a:xfrm>
            <a:off x="531500" y="33810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Airbnb Co-founder and Chief Executive Officer</a:t>
            </a:r>
            <a:endParaRPr b="1" sz="1200">
              <a:latin typeface="Lexend"/>
              <a:ea typeface="Lexend"/>
              <a:cs typeface="Lexend"/>
              <a:sym typeface="Lexend"/>
            </a:endParaRPr>
          </a:p>
        </p:txBody>
      </p:sp>
      <p:sp>
        <p:nvSpPr>
          <p:cNvPr id="362" name="Google Shape;362;p38"/>
          <p:cNvSpPr txBox="1"/>
          <p:nvPr/>
        </p:nvSpPr>
        <p:spPr>
          <a:xfrm>
            <a:off x="3806825" y="1220175"/>
            <a:ext cx="4864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Light"/>
                <a:ea typeface="Lexend Light"/>
                <a:cs typeface="Lexend Light"/>
                <a:sym typeface="Lexend Light"/>
              </a:rPr>
              <a:t>Team, mi </a:t>
            </a:r>
            <a:r>
              <a:rPr lang="it">
                <a:latin typeface="Lexend Light"/>
                <a:ea typeface="Lexend Light"/>
                <a:cs typeface="Lexend Light"/>
                <a:sym typeface="Lexend Light"/>
              </a:rPr>
              <a:t>è piaciuto molto il vostro lavoro.</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0" lvl="0" marL="0" rtl="0" algn="l">
              <a:spcBef>
                <a:spcPts val="0"/>
              </a:spcBef>
              <a:spcAft>
                <a:spcPts val="0"/>
              </a:spcAft>
              <a:buNone/>
            </a:pPr>
            <a:r>
              <a:rPr lang="it">
                <a:latin typeface="Lexend Light"/>
                <a:ea typeface="Lexend Light"/>
                <a:cs typeface="Lexend Light"/>
                <a:sym typeface="Lexend Light"/>
              </a:rPr>
              <a:t>Ricostruite le funzionalità CORE di AirBnB con Lovable e Supabase:</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Host può pubblicare una proprietà</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Host può aggiungere immagini ad una proprietà</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Tutti gli utenti vedono la proprietà sulla lista e su una pagina di dettagli</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Aggiungere un counter su ogni pagina di annuncio di quanti utenti stanno guardando allo stesso tempo</a:t>
            </a:r>
            <a:endParaRPr>
              <a:latin typeface="Lexend Light"/>
              <a:ea typeface="Lexend Light"/>
              <a:cs typeface="Lexend Light"/>
              <a:sym typeface="Lexen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nvSpPr>
        <p:spPr>
          <a:xfrm>
            <a:off x="922975" y="1318225"/>
            <a:ext cx="572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400">
                <a:solidFill>
                  <a:srgbClr val="FF5D4E"/>
                </a:solidFill>
                <a:latin typeface="Lexend Medium"/>
                <a:ea typeface="Lexend Medium"/>
                <a:cs typeface="Lexend Medium"/>
                <a:sym typeface="Lexend Medium"/>
              </a:rPr>
              <a:t>Esercitazione #2</a:t>
            </a:r>
            <a:endParaRPr sz="3400">
              <a:solidFill>
                <a:srgbClr val="FF5D4E"/>
              </a:solidFill>
              <a:latin typeface="Lexend Medium"/>
              <a:ea typeface="Lexend Medium"/>
              <a:cs typeface="Lexend Medium"/>
              <a:sym typeface="Lexend Medium"/>
            </a:endParaRPr>
          </a:p>
        </p:txBody>
      </p:sp>
      <p:sp>
        <p:nvSpPr>
          <p:cNvPr id="368" name="Google Shape;368;p39"/>
          <p:cNvSpPr txBox="1"/>
          <p:nvPr/>
        </p:nvSpPr>
        <p:spPr>
          <a:xfrm>
            <a:off x="922984" y="2106575"/>
            <a:ext cx="392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rgbClr val="1B1464"/>
                </a:solidFill>
                <a:latin typeface="Lexend"/>
                <a:ea typeface="Lexend"/>
                <a:cs typeface="Lexend"/>
                <a:sym typeface="Lexend"/>
              </a:rPr>
              <a:t>Regole:</a:t>
            </a:r>
            <a:endParaRPr b="1" sz="1500">
              <a:solidFill>
                <a:srgbClr val="1B1464"/>
              </a:solidFill>
              <a:latin typeface="Lexend"/>
              <a:ea typeface="Lexend"/>
              <a:cs typeface="Lexend"/>
              <a:sym typeface="Lexend"/>
            </a:endParaRPr>
          </a:p>
        </p:txBody>
      </p:sp>
      <p:grpSp>
        <p:nvGrpSpPr>
          <p:cNvPr id="369" name="Google Shape;369;p39"/>
          <p:cNvGrpSpPr/>
          <p:nvPr/>
        </p:nvGrpSpPr>
        <p:grpSpPr>
          <a:xfrm>
            <a:off x="7879475" y="168250"/>
            <a:ext cx="1000800" cy="369300"/>
            <a:chOff x="7529125" y="168250"/>
            <a:chExt cx="1000800" cy="369300"/>
          </a:xfrm>
        </p:grpSpPr>
        <p:pic>
          <p:nvPicPr>
            <p:cNvPr id="370" name="Google Shape;370;p39"/>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371" name="Google Shape;371;p39"/>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50</a:t>
              </a:r>
              <a:r>
                <a:rPr lang="it" sz="1200">
                  <a:solidFill>
                    <a:srgbClr val="FF5D4E"/>
                  </a:solidFill>
                  <a:latin typeface="Lexend Medium"/>
                  <a:ea typeface="Lexend Medium"/>
                  <a:cs typeface="Lexend Medium"/>
                  <a:sym typeface="Lexend Medium"/>
                </a:rPr>
                <a:t> min</a:t>
              </a:r>
              <a:endParaRPr sz="1200">
                <a:solidFill>
                  <a:srgbClr val="FF5D4E"/>
                </a:solidFill>
                <a:latin typeface="Lexend Medium"/>
                <a:ea typeface="Lexend Medium"/>
                <a:cs typeface="Lexend Medium"/>
                <a:sym typeface="Lexend Medium"/>
              </a:endParaRPr>
            </a:p>
          </p:txBody>
        </p:sp>
      </p:grpSp>
      <p:sp>
        <p:nvSpPr>
          <p:cNvPr id="372" name="Google Shape;372;p39"/>
          <p:cNvSpPr txBox="1"/>
          <p:nvPr/>
        </p:nvSpPr>
        <p:spPr>
          <a:xfrm>
            <a:off x="922975" y="2390400"/>
            <a:ext cx="71517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Remixa il tuo progetto</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Aggiungi delle funzionalit</a:t>
            </a:r>
            <a:r>
              <a:rPr lang="it" sz="1500">
                <a:solidFill>
                  <a:srgbClr val="1B1464"/>
                </a:solidFill>
                <a:latin typeface="Lexend Medium"/>
                <a:ea typeface="Lexend Medium"/>
                <a:cs typeface="Lexend Medium"/>
                <a:sym typeface="Lexend Medium"/>
              </a:rPr>
              <a:t>à che richiedono database, file storage, realtime</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Vengo su ogni gruppo per aiutare con i bugs</a:t>
            </a:r>
            <a:endParaRPr sz="1500">
              <a:solidFill>
                <a:srgbClr val="1B1464"/>
              </a:solidFill>
              <a:latin typeface="Lexend Medium"/>
              <a:ea typeface="Lexend Medium"/>
              <a:cs typeface="Lexend Medium"/>
              <a:sym typeface="Lexend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0"/>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378" name="Google Shape;378;p40"/>
          <p:cNvSpPr txBox="1"/>
          <p:nvPr/>
        </p:nvSpPr>
        <p:spPr>
          <a:xfrm>
            <a:off x="2792850" y="2040750"/>
            <a:ext cx="3558300" cy="769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Q&amp;A</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1"/>
          <p:cNvPicPr preferRelativeResize="0"/>
          <p:nvPr/>
        </p:nvPicPr>
        <p:blipFill rotWithShape="1">
          <a:blip r:embed="rId3">
            <a:alphaModFix amt="21000"/>
          </a:blip>
          <a:srcRect b="7383" l="5646" r="7487" t="7849"/>
          <a:stretch/>
        </p:blipFill>
        <p:spPr>
          <a:xfrm>
            <a:off x="3561050" y="165250"/>
            <a:ext cx="5572127" cy="4175126"/>
          </a:xfrm>
          <a:prstGeom prst="rect">
            <a:avLst/>
          </a:prstGeom>
          <a:noFill/>
          <a:ln>
            <a:noFill/>
          </a:ln>
        </p:spPr>
      </p:pic>
      <p:sp>
        <p:nvSpPr>
          <p:cNvPr id="384" name="Google Shape;384;p41"/>
          <p:cNvSpPr txBox="1"/>
          <p:nvPr/>
        </p:nvSpPr>
        <p:spPr>
          <a:xfrm>
            <a:off x="291325" y="2896625"/>
            <a:ext cx="31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Costruisci &amp; lancia il tuo nuovo progetto con Lovable AI</a:t>
            </a:r>
            <a:endParaRPr>
              <a:latin typeface="Lexend"/>
              <a:ea typeface="Lexend"/>
              <a:cs typeface="Lexend"/>
              <a:sym typeface="Lexend"/>
            </a:endParaRPr>
          </a:p>
        </p:txBody>
      </p:sp>
      <p:pic>
        <p:nvPicPr>
          <p:cNvPr id="385" name="Google Shape;385;p41"/>
          <p:cNvPicPr preferRelativeResize="0"/>
          <p:nvPr/>
        </p:nvPicPr>
        <p:blipFill>
          <a:blip r:embed="rId4">
            <a:alphaModFix amt="75000"/>
          </a:blip>
          <a:stretch>
            <a:fillRect/>
          </a:stretch>
        </p:blipFill>
        <p:spPr>
          <a:xfrm>
            <a:off x="4890225" y="914613"/>
            <a:ext cx="3314274" cy="3314274"/>
          </a:xfrm>
          <a:prstGeom prst="rect">
            <a:avLst/>
          </a:prstGeom>
          <a:noFill/>
          <a:ln>
            <a:noFill/>
          </a:ln>
        </p:spPr>
      </p:pic>
      <p:pic>
        <p:nvPicPr>
          <p:cNvPr id="386" name="Google Shape;386;p41"/>
          <p:cNvPicPr preferRelativeResize="0"/>
          <p:nvPr/>
        </p:nvPicPr>
        <p:blipFill>
          <a:blip r:embed="rId5">
            <a:alphaModFix amt="46000"/>
          </a:blip>
          <a:stretch>
            <a:fillRect/>
          </a:stretch>
        </p:blipFill>
        <p:spPr>
          <a:xfrm rot="-929287">
            <a:off x="7144600" y="1185100"/>
            <a:ext cx="926425" cy="926425"/>
          </a:xfrm>
          <a:prstGeom prst="rect">
            <a:avLst/>
          </a:prstGeom>
          <a:noFill/>
          <a:ln>
            <a:noFill/>
          </a:ln>
        </p:spPr>
      </p:pic>
      <p:pic>
        <p:nvPicPr>
          <p:cNvPr id="387" name="Google Shape;387;p41"/>
          <p:cNvPicPr preferRelativeResize="0"/>
          <p:nvPr/>
        </p:nvPicPr>
        <p:blipFill>
          <a:blip r:embed="rId6">
            <a:alphaModFix amt="89000"/>
          </a:blip>
          <a:stretch>
            <a:fillRect/>
          </a:stretch>
        </p:blipFill>
        <p:spPr>
          <a:xfrm>
            <a:off x="4675475" y="2001654"/>
            <a:ext cx="1231768" cy="1140175"/>
          </a:xfrm>
          <a:prstGeom prst="rect">
            <a:avLst/>
          </a:prstGeom>
          <a:noFill/>
          <a:ln>
            <a:noFill/>
          </a:ln>
        </p:spPr>
      </p:pic>
      <p:pic>
        <p:nvPicPr>
          <p:cNvPr id="388" name="Google Shape;388;p41"/>
          <p:cNvPicPr preferRelativeResize="0"/>
          <p:nvPr/>
        </p:nvPicPr>
        <p:blipFill>
          <a:blip r:embed="rId7">
            <a:alphaModFix amt="73000"/>
          </a:blip>
          <a:stretch>
            <a:fillRect/>
          </a:stretch>
        </p:blipFill>
        <p:spPr>
          <a:xfrm>
            <a:off x="6328624" y="488025"/>
            <a:ext cx="437474" cy="426601"/>
          </a:xfrm>
          <a:prstGeom prst="rect">
            <a:avLst/>
          </a:prstGeom>
          <a:noFill/>
          <a:ln>
            <a:noFill/>
          </a:ln>
        </p:spPr>
      </p:pic>
      <p:pic>
        <p:nvPicPr>
          <p:cNvPr id="389" name="Google Shape;389;p41"/>
          <p:cNvPicPr preferRelativeResize="0"/>
          <p:nvPr/>
        </p:nvPicPr>
        <p:blipFill>
          <a:blip r:embed="rId8">
            <a:alphaModFix amt="28000"/>
          </a:blip>
          <a:stretch>
            <a:fillRect/>
          </a:stretch>
        </p:blipFill>
        <p:spPr>
          <a:xfrm>
            <a:off x="7037737" y="2473164"/>
            <a:ext cx="1869750" cy="1353286"/>
          </a:xfrm>
          <a:prstGeom prst="rect">
            <a:avLst/>
          </a:prstGeom>
          <a:noFill/>
          <a:ln>
            <a:noFill/>
          </a:ln>
        </p:spPr>
      </p:pic>
      <p:sp>
        <p:nvSpPr>
          <p:cNvPr id="390" name="Google Shape;390;p41"/>
          <p:cNvSpPr txBox="1"/>
          <p:nvPr/>
        </p:nvSpPr>
        <p:spPr>
          <a:xfrm>
            <a:off x="291325" y="1376275"/>
            <a:ext cx="5017200" cy="1398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AI Product Builders Challenge</a:t>
            </a:r>
            <a:endParaRPr b="1" sz="4000">
              <a:solidFill>
                <a:srgbClr val="0D046A"/>
              </a:solidFill>
              <a:latin typeface="Lexend"/>
              <a:ea typeface="Lexend"/>
              <a:cs typeface="Lexend"/>
              <a:sym typeface="Lexe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txBox="1"/>
          <p:nvPr/>
        </p:nvSpPr>
        <p:spPr>
          <a:xfrm>
            <a:off x="449275" y="229950"/>
            <a:ext cx="157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500">
                <a:solidFill>
                  <a:srgbClr val="0D046A"/>
                </a:solidFill>
                <a:latin typeface="Lexend Medium"/>
                <a:ea typeface="Lexend Medium"/>
                <a:cs typeface="Lexend Medium"/>
                <a:sym typeface="Lexend Medium"/>
              </a:rPr>
              <a:t>Ranking</a:t>
            </a:r>
            <a:endParaRPr sz="2500">
              <a:solidFill>
                <a:srgbClr val="0D046A"/>
              </a:solidFill>
              <a:latin typeface="Lexend Medium"/>
              <a:ea typeface="Lexend Medium"/>
              <a:cs typeface="Lexend Medium"/>
              <a:sym typeface="Lexend Medium"/>
            </a:endParaRPr>
          </a:p>
        </p:txBody>
      </p:sp>
      <p:graphicFrame>
        <p:nvGraphicFramePr>
          <p:cNvPr id="396" name="Google Shape;396;p42"/>
          <p:cNvGraphicFramePr/>
          <p:nvPr/>
        </p:nvGraphicFramePr>
        <p:xfrm>
          <a:off x="556600" y="984225"/>
          <a:ext cx="3000000" cy="3000000"/>
        </p:xfrm>
        <a:graphic>
          <a:graphicData uri="http://schemas.openxmlformats.org/drawingml/2006/table">
            <a:tbl>
              <a:tblPr>
                <a:noFill/>
                <a:tableStyleId>{D1F74BDB-A964-4C0B-AB76-270C6661F96D}</a:tableStyleId>
              </a:tblPr>
              <a:tblGrid>
                <a:gridCol w="1851350"/>
                <a:gridCol w="1851350"/>
                <a:gridCol w="1851350"/>
              </a:tblGrid>
              <a:tr h="380100">
                <a:tc>
                  <a:txBody>
                    <a:bodyPr/>
                    <a:lstStyle/>
                    <a:p>
                      <a:pPr indent="0" lvl="0" marL="0" rtl="0" algn="ctr">
                        <a:lnSpc>
                          <a:spcPct val="115000"/>
                        </a:lnSpc>
                        <a:spcBef>
                          <a:spcPts val="0"/>
                        </a:spcBef>
                        <a:spcAft>
                          <a:spcPts val="0"/>
                        </a:spcAft>
                        <a:buNone/>
                      </a:pPr>
                      <a:r>
                        <a:rPr b="1" lang="it" sz="1800"/>
                        <a:t>Gruppo</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800"/>
                        <a:t>Progetto</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800"/>
                        <a:t>Total</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1</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BookingPro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10</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2</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u="sng">
                          <a:solidFill>
                            <a:schemeClr val="hlink"/>
                          </a:solidFill>
                          <a:hlinkClick r:id="rId3"/>
                        </a:rPr>
                        <a:t>Fur-ever.me</a:t>
                      </a:r>
                      <a:endParaRPr sz="18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10</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3</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Lovable Tasks</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4</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GrooveGlobe</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5</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B-Abbo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MyCloset</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7</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BookingPro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10</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nvSpPr>
        <p:spPr>
          <a:xfrm>
            <a:off x="449275" y="229950"/>
            <a:ext cx="389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Module 2 - Milestone Targets</a:t>
            </a:r>
            <a:endParaRPr sz="1700">
              <a:solidFill>
                <a:srgbClr val="0D046A"/>
              </a:solidFill>
              <a:latin typeface="Lexend Medium"/>
              <a:ea typeface="Lexend Medium"/>
              <a:cs typeface="Lexend Medium"/>
              <a:sym typeface="Lexend Medium"/>
            </a:endParaRPr>
          </a:p>
        </p:txBody>
      </p:sp>
      <p:graphicFrame>
        <p:nvGraphicFramePr>
          <p:cNvPr id="402" name="Google Shape;402;p43"/>
          <p:cNvGraphicFramePr/>
          <p:nvPr/>
        </p:nvGraphicFramePr>
        <p:xfrm>
          <a:off x="2566988" y="994500"/>
          <a:ext cx="3000000" cy="3000000"/>
        </p:xfrm>
        <a:graphic>
          <a:graphicData uri="http://schemas.openxmlformats.org/drawingml/2006/table">
            <a:tbl>
              <a:tblPr>
                <a:noFill/>
                <a:tableStyleId>{D1F74BDB-A964-4C0B-AB76-270C6661F96D}</a:tableStyleId>
              </a:tblPr>
              <a:tblGrid>
                <a:gridCol w="3075475"/>
                <a:gridCol w="1114750"/>
              </a:tblGrid>
              <a:tr h="200025">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Target</a:t>
                      </a:r>
                      <a:endParaRPr b="1" sz="1600">
                        <a:latin typeface="Lexend"/>
                        <a:ea typeface="Lexend"/>
                        <a:cs typeface="Lexend"/>
                        <a:sym typeface="Lexend"/>
                      </a:endParaRPr>
                    </a:p>
                  </a:txBody>
                  <a:tcPr marT="91425" marB="91425" marR="91425" marL="91425"/>
                </a:tc>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Punti</a:t>
                      </a:r>
                      <a:endParaRPr b="1" sz="1600">
                        <a:latin typeface="Lexend"/>
                        <a:ea typeface="Lexend"/>
                        <a:cs typeface="Lexend"/>
                        <a:sym typeface="Lexend"/>
                      </a:endParaRPr>
                    </a:p>
                  </a:txBody>
                  <a:tcPr marT="91425" marB="91425" marR="91425" marL="91425"/>
                </a:tc>
              </a:tr>
              <a:tr h="200025">
                <a:tc>
                  <a:txBody>
                    <a:bodyPr/>
                    <a:lstStyle/>
                    <a:p>
                      <a:pPr indent="0" lvl="0" marL="0" rtl="0" algn="l">
                        <a:spcBef>
                          <a:spcPts val="0"/>
                        </a:spcBef>
                        <a:spcAft>
                          <a:spcPts val="0"/>
                        </a:spcAft>
                        <a:buNone/>
                      </a:pPr>
                      <a:r>
                        <a:rPr lang="it">
                          <a:latin typeface="Lexend Light"/>
                          <a:ea typeface="Lexend Light"/>
                          <a:cs typeface="Lexend Light"/>
                          <a:sym typeface="Lexend Light"/>
                        </a:rPr>
                        <a:t>Knowledge File aggiornata</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Lexend Light"/>
                          <a:ea typeface="Lexend Light"/>
                          <a:cs typeface="Lexend Light"/>
                          <a:sym typeface="Lexend Light"/>
                        </a:rPr>
                        <a:t>Sistema di autenticazione completo</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5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None/>
                      </a:pPr>
                      <a:r>
                        <a:rPr lang="it">
                          <a:solidFill>
                            <a:schemeClr val="dk1"/>
                          </a:solidFill>
                          <a:latin typeface="Lexend Light"/>
                          <a:ea typeface="Lexend Light"/>
                          <a:cs typeface="Lexend Light"/>
                          <a:sym typeface="Lexend Light"/>
                        </a:rPr>
                        <a:t>Database funzionale</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3</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None/>
                      </a:pPr>
                      <a:r>
                        <a:rPr lang="it">
                          <a:latin typeface="Lexend Light"/>
                          <a:ea typeface="Lexend Light"/>
                          <a:cs typeface="Lexend Light"/>
                          <a:sym typeface="Lexend Light"/>
                        </a:rPr>
                        <a:t>File Storage o Realtime implementato</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None/>
                      </a:pPr>
                      <a:r>
                        <a:rPr lang="it">
                          <a:latin typeface="Lexend Light"/>
                          <a:ea typeface="Lexend Light"/>
                          <a:cs typeface="Lexend Light"/>
                          <a:sym typeface="Lexend Light"/>
                        </a:rPr>
                        <a:t>Bonus per storytelling/design/wow factor</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 pt (opzionale)</a:t>
                      </a:r>
                      <a:endParaRPr>
                        <a:latin typeface="Lexend Light"/>
                        <a:ea typeface="Lexend Light"/>
                        <a:cs typeface="Lexend Light"/>
                        <a:sym typeface="Lexend Light"/>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id="50" name="Google Shape;50;p8"/>
          <p:cNvPicPr preferRelativeResize="0"/>
          <p:nvPr/>
        </p:nvPicPr>
        <p:blipFill>
          <a:blip r:embed="rId3">
            <a:alphaModFix/>
          </a:blip>
          <a:stretch>
            <a:fillRect/>
          </a:stretch>
        </p:blipFill>
        <p:spPr>
          <a:xfrm>
            <a:off x="152400" y="462288"/>
            <a:ext cx="8839201" cy="42189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nvSpPr>
        <p:spPr>
          <a:xfrm>
            <a:off x="291325" y="1127325"/>
            <a:ext cx="2807400" cy="1629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0"/>
              </a:spcAft>
              <a:buClr>
                <a:srgbClr val="000000"/>
              </a:buClr>
              <a:buSzPts val="1800"/>
              <a:buFont typeface="Arial"/>
              <a:buNone/>
            </a:pPr>
            <a:r>
              <a:rPr b="1" lang="it" sz="4000">
                <a:solidFill>
                  <a:srgbClr val="0D046A"/>
                </a:solidFill>
                <a:latin typeface="Lexend"/>
                <a:ea typeface="Lexend"/>
                <a:cs typeface="Lexend"/>
                <a:sym typeface="Lexend"/>
              </a:rPr>
              <a:t>Demo</a:t>
            </a:r>
            <a:endParaRPr b="1" sz="4000">
              <a:solidFill>
                <a:srgbClr val="0D046A"/>
              </a:solidFill>
              <a:latin typeface="Lexend"/>
              <a:ea typeface="Lexend"/>
              <a:cs typeface="Lexend"/>
              <a:sym typeface="Lexend"/>
            </a:endParaRPr>
          </a:p>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Modulo 2</a:t>
            </a:r>
            <a:endParaRPr b="1" sz="4000">
              <a:solidFill>
                <a:srgbClr val="0D046A"/>
              </a:solidFill>
              <a:latin typeface="Lexend"/>
              <a:ea typeface="Lexend"/>
              <a:cs typeface="Lexend"/>
              <a:sym typeface="Lexend"/>
            </a:endParaRPr>
          </a:p>
        </p:txBody>
      </p:sp>
      <p:sp>
        <p:nvSpPr>
          <p:cNvPr id="408" name="Google Shape;408;p44"/>
          <p:cNvSpPr txBox="1"/>
          <p:nvPr/>
        </p:nvSpPr>
        <p:spPr>
          <a:xfrm>
            <a:off x="291325" y="2896625"/>
            <a:ext cx="31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Front-end</a:t>
            </a:r>
            <a:endParaRPr>
              <a:latin typeface="Lexend"/>
              <a:ea typeface="Lexend"/>
              <a:cs typeface="Lexend"/>
              <a:sym typeface="Lexend"/>
            </a:endParaRPr>
          </a:p>
        </p:txBody>
      </p:sp>
      <p:grpSp>
        <p:nvGrpSpPr>
          <p:cNvPr id="409" name="Google Shape;409;p44"/>
          <p:cNvGrpSpPr/>
          <p:nvPr/>
        </p:nvGrpSpPr>
        <p:grpSpPr>
          <a:xfrm>
            <a:off x="5060250" y="1530625"/>
            <a:ext cx="1686600" cy="369300"/>
            <a:chOff x="7529125" y="168250"/>
            <a:chExt cx="1686600" cy="369300"/>
          </a:xfrm>
        </p:grpSpPr>
        <p:pic>
          <p:nvPicPr>
            <p:cNvPr id="410" name="Google Shape;410;p44"/>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411" name="Google Shape;411;p44"/>
            <p:cNvSpPr txBox="1"/>
            <p:nvPr/>
          </p:nvSpPr>
          <p:spPr>
            <a:xfrm>
              <a:off x="7810825" y="168250"/>
              <a:ext cx="140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2</a:t>
              </a:r>
              <a:r>
                <a:rPr lang="it" sz="1200">
                  <a:solidFill>
                    <a:srgbClr val="FF5D4E"/>
                  </a:solidFill>
                  <a:latin typeface="Lexend Medium"/>
                  <a:ea typeface="Lexend Medium"/>
                  <a:cs typeface="Lexend Medium"/>
                  <a:sym typeface="Lexend Medium"/>
                </a:rPr>
                <a:t> min per team</a:t>
              </a:r>
              <a:endParaRPr sz="1200">
                <a:solidFill>
                  <a:srgbClr val="FF5D4E"/>
                </a:solidFill>
                <a:latin typeface="Lexend Medium"/>
                <a:ea typeface="Lexend Medium"/>
                <a:cs typeface="Lexend Medium"/>
                <a:sym typeface="Lexend Medium"/>
              </a:endParaRPr>
            </a:p>
          </p:txBody>
        </p:sp>
      </p:grpSp>
      <p:grpSp>
        <p:nvGrpSpPr>
          <p:cNvPr id="412" name="Google Shape;412;p44"/>
          <p:cNvGrpSpPr/>
          <p:nvPr/>
        </p:nvGrpSpPr>
        <p:grpSpPr>
          <a:xfrm>
            <a:off x="5060250" y="1984325"/>
            <a:ext cx="2870100" cy="369300"/>
            <a:chOff x="7529125" y="168250"/>
            <a:chExt cx="2870100" cy="369300"/>
          </a:xfrm>
        </p:grpSpPr>
        <p:pic>
          <p:nvPicPr>
            <p:cNvPr id="413" name="Google Shape;413;p44"/>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414" name="Google Shape;414;p44"/>
            <p:cNvSpPr txBox="1"/>
            <p:nvPr/>
          </p:nvSpPr>
          <p:spPr>
            <a:xfrm>
              <a:off x="7810825" y="168250"/>
              <a:ext cx="258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 min for questions/comments</a:t>
              </a:r>
              <a:endParaRPr sz="1200">
                <a:solidFill>
                  <a:srgbClr val="FF5D4E"/>
                </a:solidFill>
                <a:latin typeface="Lexend Medium"/>
                <a:ea typeface="Lexend Medium"/>
                <a:cs typeface="Lexend Medium"/>
                <a:sym typeface="Lexend Medium"/>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5"/>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420" name="Google Shape;420;p45"/>
          <p:cNvSpPr txBox="1"/>
          <p:nvPr/>
        </p:nvSpPr>
        <p:spPr>
          <a:xfrm>
            <a:off x="2792850" y="2187000"/>
            <a:ext cx="3558300" cy="769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EXTRA</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nvSpPr>
        <p:spPr>
          <a:xfrm>
            <a:off x="449275" y="229950"/>
            <a:ext cx="67485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2700">
                <a:solidFill>
                  <a:srgbClr val="0D046A"/>
                </a:solidFill>
                <a:latin typeface="Lexend Medium"/>
                <a:ea typeface="Lexend Medium"/>
                <a:cs typeface="Lexend Medium"/>
                <a:sym typeface="Lexend Medium"/>
              </a:rPr>
              <a:t>Live Lovable x Clerk</a:t>
            </a:r>
            <a:endParaRPr sz="2700">
              <a:solidFill>
                <a:srgbClr val="0D046A"/>
              </a:solidFill>
              <a:latin typeface="Lexend Medium"/>
              <a:ea typeface="Lexend Medium"/>
              <a:cs typeface="Lexend Medium"/>
              <a:sym typeface="Lexend Medium"/>
            </a:endParaRPr>
          </a:p>
        </p:txBody>
      </p:sp>
      <p:pic>
        <p:nvPicPr>
          <p:cNvPr descr="🎉 Unlock the power of Lovable and @clerkdev  to build and scale your next project effortlessly! 💡 Learn how to implement custom domains, optimize authentication flows, and leverage Clerk's waitlist system for seamless user onboarding. &#10;&#10;What You’ll Learn:&#10;✅ How Lovable acts as your personal AI engineer &#10;✅ Clerk’s authentication tools for B2B &amp; SaaS apps&#10;✅ Setting up custom domains within Lovable &#10;✅ Live building: Task management app with teams &amp; roles &#10;✅ Supabase integration &amp; debugging workflows &#10;&#10;📌 Timestamps:&#10;00:00 – Introduction: What is Lovable? &#10;00:40 – Meet the Lovable &amp; Clerk teams &#10;03:27 – 🆕 Custom domain setup &#10;05:00 – Building a B2B task management app &#10;06:19 – Waitlist component: Why &amp; how to use it &#10;15:12 – Clerk’s authentication &amp; user profiles &#10;23:57 – Organization &amp; user management in Clerk &#10;36:38 – Setting up admin roles &amp; permissions &#10;49:21 – Clerk vs. Supabase Auth: Key differences &#10;52:03 – Impersonation mode: Debugging as a user &#10;56:59 – Full integration with Supabase &#10;1:14:20 – Deploying with a custom domain &#10;&#10;🔗 Get started with Clerk today &amp; claim your discount! → https://clerk.com/startups?tag=Lovable+Livestream &#10;🔗 Get started with Lovable → https://lovable.dev/&#10;&#10;💬 Have questions? Drop them in the comments &amp; let’s build together! 🚀&#10;#ClerkAuth #CustomDomains #SaaSDevelopment #AIEngineering #WaitlistGrowth #Superbase #AppDevelopment #Authentication #NoCode" id="426" name="Google Shape;426;p46" title="Master Clerk Authentication: Custom Domains, Waitlists &amp; Secure User Management">
            <a:hlinkClick r:id="rId3"/>
          </p:cNvPr>
          <p:cNvPicPr preferRelativeResize="0"/>
          <p:nvPr/>
        </p:nvPicPr>
        <p:blipFill>
          <a:blip r:embed="rId4">
            <a:alphaModFix/>
          </a:blip>
          <a:stretch>
            <a:fillRect/>
          </a:stretch>
        </p:blipFill>
        <p:spPr>
          <a:xfrm>
            <a:off x="1407113" y="931150"/>
            <a:ext cx="6329775" cy="3560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nvSpPr>
        <p:spPr>
          <a:xfrm>
            <a:off x="449275" y="229950"/>
            <a:ext cx="67485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2700">
                <a:solidFill>
                  <a:srgbClr val="0D046A"/>
                </a:solidFill>
                <a:latin typeface="Lexend Medium"/>
                <a:ea typeface="Lexend Medium"/>
                <a:cs typeface="Lexend Medium"/>
                <a:sym typeface="Lexend Medium"/>
              </a:rPr>
              <a:t>Live Lovable x Supabase</a:t>
            </a:r>
            <a:endParaRPr sz="2700">
              <a:solidFill>
                <a:srgbClr val="0D046A"/>
              </a:solidFill>
              <a:latin typeface="Lexend Medium"/>
              <a:ea typeface="Lexend Medium"/>
              <a:cs typeface="Lexend Medium"/>
              <a:sym typeface="Lexend Medium"/>
            </a:endParaRPr>
          </a:p>
        </p:txBody>
      </p:sp>
      <p:pic>
        <p:nvPicPr>
          <p:cNvPr descr="🚀 Can we build an event management platform in just 1 hour? Let’s find out! Join us for this hands-on session featuring @dshukertjr  from @Supabase , where we attempt to build a Luma-style event platform using Lovable and Supabase – live!&#10;&#10;This session is perfect for developers, startups, and no-code builders looking to learn how to quickly launch an event platform using AI-powered development tools.&#10;&#10;What You’ll Learn&#10;✅ How to integrate Supabase with Lovable 🔗&#10;✅ Setting up authentication &amp; user management 🔑&#10;✅ Configuring databases &amp; real-time comments 💬&#10;✅ Testing performance &amp; handling multiple users 🚀&#10;✅ Live debugging &amp; performance optimization 🛠️&#10;&#10;🔗 Try Lovable Now → https://lovable.dev/&#10;🔗 Supabase Integration Guide → https://docs.lovable.dev/integrations/supabase&#10;🔗 Join Lovable’s Discord → https://discord.gg/lovable-dev&#10;🔗 Need Help? Lovable Support → https://lovable.dev/support&#10;&#10;Timestamps for Easy Navigation&#10;00:45 – Introduction of Lovable and Supabase Teams&#10;02:00 – Overview of Supabase Features &amp; Capabilities&#10;05:12 – Announcing the Luma Clone Project Build&#10;26:45 – Integrating Supabase with Lovable&#10;32:15 – Setting Up User Authentication System&#10;36:05 – Configuring Database Tables &amp; Storage&#10;01:11:00 – Implementing Real-Time Comments Feature&#10;01:14:50 – Testing App with Live Audience&#10;01:19:05 – Addressing Performance Issues with Multiple Users&#10;01:22:05 – Wrap-Up &amp; Announcing Future Events&#10;&#10;💬 Have questions or feedback? Drop them in the comments!&#10;&#10;#Supabase #NoCode #EventManagement #AIApps #WebDevelopment" id="432" name="Google Shape;432;p47" title="Building a Luma Clone with Supabase &amp; Lovable – LIVE Demo!">
            <a:hlinkClick r:id="rId3"/>
          </p:cNvPr>
          <p:cNvPicPr preferRelativeResize="0"/>
          <p:nvPr/>
        </p:nvPicPr>
        <p:blipFill>
          <a:blip r:embed="rId4">
            <a:alphaModFix/>
          </a:blip>
          <a:stretch>
            <a:fillRect/>
          </a:stretch>
        </p:blipFill>
        <p:spPr>
          <a:xfrm>
            <a:off x="1327325" y="982650"/>
            <a:ext cx="6489350" cy="365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9"/>
          <p:cNvPicPr preferRelativeResize="0"/>
          <p:nvPr/>
        </p:nvPicPr>
        <p:blipFill>
          <a:blip r:embed="rId3">
            <a:alphaModFix/>
          </a:blip>
          <a:stretch>
            <a:fillRect/>
          </a:stretch>
        </p:blipFill>
        <p:spPr>
          <a:xfrm>
            <a:off x="0" y="120550"/>
            <a:ext cx="9144003" cy="49023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0"/>
          <p:cNvPicPr preferRelativeResize="0"/>
          <p:nvPr/>
        </p:nvPicPr>
        <p:blipFill>
          <a:blip r:embed="rId3">
            <a:alphaModFix/>
          </a:blip>
          <a:stretch>
            <a:fillRect/>
          </a:stretch>
        </p:blipFill>
        <p:spPr>
          <a:xfrm>
            <a:off x="152400" y="448275"/>
            <a:ext cx="8839204" cy="42469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1"/>
          <p:cNvPicPr preferRelativeResize="0"/>
          <p:nvPr/>
        </p:nvPicPr>
        <p:blipFill>
          <a:blip r:embed="rId3">
            <a:alphaModFix/>
          </a:blip>
          <a:stretch>
            <a:fillRect/>
          </a:stretch>
        </p:blipFill>
        <p:spPr>
          <a:xfrm>
            <a:off x="152400" y="448275"/>
            <a:ext cx="8839204" cy="42469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2"/>
          <p:cNvSpPr txBox="1"/>
          <p:nvPr/>
        </p:nvSpPr>
        <p:spPr>
          <a:xfrm>
            <a:off x="847275" y="1570925"/>
            <a:ext cx="7589100" cy="22935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Perché ci serve un Backend?</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Autenticazione con Supabase e Clerk</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Supabase deep-dive</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Challenge Modulo 2</a:t>
            </a:r>
            <a:endParaRPr sz="1600">
              <a:solidFill>
                <a:srgbClr val="FFFFFF"/>
              </a:solidFill>
              <a:latin typeface="Lexend Medium"/>
              <a:ea typeface="Lexend Medium"/>
              <a:cs typeface="Lexend Medium"/>
              <a:sym typeface="Lexend Medium"/>
            </a:endParaRPr>
          </a:p>
        </p:txBody>
      </p:sp>
      <p:sp>
        <p:nvSpPr>
          <p:cNvPr id="71" name="Google Shape;71;p12"/>
          <p:cNvSpPr txBox="1"/>
          <p:nvPr/>
        </p:nvSpPr>
        <p:spPr>
          <a:xfrm>
            <a:off x="959650" y="733736"/>
            <a:ext cx="3432900" cy="47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it" sz="2600" u="none" cap="none" strike="noStrike">
                <a:solidFill>
                  <a:srgbClr val="0D046A"/>
                </a:solidFill>
                <a:highlight>
                  <a:srgbClr val="78CCDE"/>
                </a:highlight>
                <a:latin typeface="Lexend Medium"/>
                <a:ea typeface="Lexend Medium"/>
                <a:cs typeface="Lexend Medium"/>
                <a:sym typeface="Lexend Medium"/>
              </a:rPr>
              <a:t>Agenda</a:t>
            </a:r>
            <a:endParaRPr i="0" sz="2600" u="none" cap="none" strike="noStrike">
              <a:solidFill>
                <a:srgbClr val="0D046A"/>
              </a:solidFill>
              <a:highlight>
                <a:srgbClr val="78CCDE"/>
              </a:highlight>
              <a:latin typeface="Lexend Medium"/>
              <a:ea typeface="Lexend Medium"/>
              <a:cs typeface="Lexend Medium"/>
              <a:sym typeface="Lexen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46A"/>
        </a:solidFill>
      </p:bgPr>
    </p:bg>
    <p:spTree>
      <p:nvGrpSpPr>
        <p:cNvPr id="75" name="Shape 75"/>
        <p:cNvGrpSpPr/>
        <p:nvPr/>
      </p:nvGrpSpPr>
      <p:grpSpPr>
        <a:xfrm>
          <a:off x="0" y="0"/>
          <a:ext cx="0" cy="0"/>
          <a:chOff x="0" y="0"/>
          <a:chExt cx="0" cy="0"/>
        </a:xfrm>
      </p:grpSpPr>
      <p:sp>
        <p:nvSpPr>
          <p:cNvPr id="76" name="Google Shape;76;p13"/>
          <p:cNvSpPr txBox="1"/>
          <p:nvPr/>
        </p:nvSpPr>
        <p:spPr>
          <a:xfrm>
            <a:off x="319650" y="1708050"/>
            <a:ext cx="8504700" cy="197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5800">
                <a:solidFill>
                  <a:srgbClr val="FFFFFF"/>
                </a:solidFill>
                <a:latin typeface="Lexend Medium"/>
                <a:ea typeface="Lexend Medium"/>
                <a:cs typeface="Lexend Medium"/>
                <a:sym typeface="Lexend Medium"/>
              </a:rPr>
              <a:t>Perché ci serve un backend?</a:t>
            </a:r>
            <a:endParaRPr sz="5800">
              <a:solidFill>
                <a:srgbClr val="FFFFFF"/>
              </a:solidFill>
              <a:latin typeface="Lexend Medium"/>
              <a:ea typeface="Lexend Medium"/>
              <a:cs typeface="Lexend Medium"/>
              <a:sym typeface="Lexend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